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omments/comment1.xml" ContentType="application/vnd.openxmlformats-officedocument.presentationml.comment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4"/>
  </p:notesMasterIdLst>
  <p:sldIdLst>
    <p:sldId id="256" r:id="rId2"/>
    <p:sldId id="258" r:id="rId3"/>
    <p:sldId id="269" r:id="rId4"/>
    <p:sldId id="259" r:id="rId5"/>
    <p:sldId id="266" r:id="rId6"/>
    <p:sldId id="267" r:id="rId7"/>
    <p:sldId id="268" r:id="rId8"/>
    <p:sldId id="262" r:id="rId9"/>
    <p:sldId id="263" r:id="rId10"/>
    <p:sldId id="261" r:id="rId11"/>
    <p:sldId id="271" r:id="rId12"/>
    <p:sldId id="265" r:id="rId13"/>
    <p:sldId id="295" r:id="rId14"/>
    <p:sldId id="300" r:id="rId15"/>
    <p:sldId id="299" r:id="rId16"/>
    <p:sldId id="257" r:id="rId17"/>
    <p:sldId id="298" r:id="rId18"/>
    <p:sldId id="272" r:id="rId19"/>
    <p:sldId id="274" r:id="rId20"/>
    <p:sldId id="273" r:id="rId21"/>
    <p:sldId id="275" r:id="rId22"/>
    <p:sldId id="276" r:id="rId23"/>
    <p:sldId id="296" r:id="rId24"/>
    <p:sldId id="264" r:id="rId25"/>
    <p:sldId id="287" r:id="rId26"/>
    <p:sldId id="283" r:id="rId27"/>
    <p:sldId id="280" r:id="rId28"/>
    <p:sldId id="297" r:id="rId29"/>
    <p:sldId id="286" r:id="rId30"/>
    <p:sldId id="290" r:id="rId31"/>
    <p:sldId id="288" r:id="rId32"/>
    <p:sldId id="289" r:id="rId33"/>
    <p:sldId id="281" r:id="rId34"/>
    <p:sldId id="282" r:id="rId35"/>
    <p:sldId id="284" r:id="rId36"/>
    <p:sldId id="291" r:id="rId37"/>
    <p:sldId id="292" r:id="rId38"/>
    <p:sldId id="293" r:id="rId39"/>
    <p:sldId id="294" r:id="rId40"/>
    <p:sldId id="277" r:id="rId41"/>
    <p:sldId id="278" r:id="rId42"/>
    <p:sldId id="279"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y Dinan" initials="ED" lastIdx="1" clrIdx="0">
    <p:extLst>
      <p:ext uri="{19B8F6BF-5375-455C-9EA6-DF929625EA0E}">
        <p15:presenceInfo xmlns:p15="http://schemas.microsoft.com/office/powerpoint/2012/main" userId="S::edinan@fb.com::eb7c24ff-723c-4f74-a591-29a94b4e299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C00DC"/>
    <a:srgbClr val="058E41"/>
    <a:srgbClr val="570578"/>
    <a:srgbClr val="FFDA6B"/>
    <a:srgbClr val="D73484"/>
    <a:srgbClr val="9500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43"/>
    <p:restoredTop sz="75056"/>
  </p:normalViewPr>
  <p:slideViewPr>
    <p:cSldViewPr snapToGrid="0" snapToObjects="1">
      <p:cViewPr varScale="1">
        <p:scale>
          <a:sx n="85" d="100"/>
          <a:sy n="85" d="100"/>
        </p:scale>
        <p:origin x="7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03T12:50:43.789" idx="1">
    <p:pos x="10" y="10"/>
    <p:text/>
    <p:extLst>
      <p:ext uri="{C676402C-5697-4E1C-873F-D02D1690AC5C}">
        <p15:threadingInfo xmlns:p15="http://schemas.microsoft.com/office/powerpoint/2012/main" timeZoneBias="300"/>
      </p:ext>
    </p:extLst>
  </p:cm>
</p:cmLst>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5.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38.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C8EBE3-775D-1D40-86EC-890F33DD161F}" type="datetimeFigureOut">
              <a:rPr lang="en-US" smtClean="0"/>
              <a:t>12/5/18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2AE3-FEDC-7C42-829A-A62418FE24C2}" type="slidenum">
              <a:rPr lang="en-US" smtClean="0"/>
              <a:t>‹#›</a:t>
            </a:fld>
            <a:endParaRPr lang="en-US"/>
          </a:p>
        </p:txBody>
      </p:sp>
    </p:spTree>
    <p:extLst>
      <p:ext uri="{BB962C8B-B14F-4D97-AF65-F5344CB8AC3E}">
        <p14:creationId xmlns:p14="http://schemas.microsoft.com/office/powerpoint/2010/main" val="123729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1</a:t>
            </a:fld>
            <a:endParaRPr lang="en-US"/>
          </a:p>
        </p:txBody>
      </p:sp>
    </p:spTree>
    <p:extLst>
      <p:ext uri="{BB962C8B-B14F-4D97-AF65-F5344CB8AC3E}">
        <p14:creationId xmlns:p14="http://schemas.microsoft.com/office/powerpoint/2010/main" val="583981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also conducted a “wild” evaluation… by ”wild” we mean that the users weren’t paid to message the bots and anyone could message at anytime, up until yesterday</a:t>
            </a:r>
          </a:p>
          <a:p>
            <a:pPr marL="171450" indent="-171450">
              <a:buFontTx/>
              <a:buChar char="-"/>
            </a:pPr>
            <a:r>
              <a:rPr lang="en-US" dirty="0"/>
              <a:t>This occurred on Telegram and Facebook Messenger</a:t>
            </a:r>
          </a:p>
        </p:txBody>
      </p:sp>
      <p:sp>
        <p:nvSpPr>
          <p:cNvPr id="4" name="Slide Number Placeholder 3"/>
          <p:cNvSpPr>
            <a:spLocks noGrp="1"/>
          </p:cNvSpPr>
          <p:nvPr>
            <p:ph type="sldNum" sz="quarter" idx="5"/>
          </p:nvPr>
        </p:nvSpPr>
        <p:spPr/>
        <p:txBody>
          <a:bodyPr/>
          <a:lstStyle/>
          <a:p>
            <a:fld id="{0D0E2AE3-FEDC-7C42-829A-A62418FE24C2}" type="slidenum">
              <a:rPr lang="en-US" smtClean="0"/>
              <a:t>12</a:t>
            </a:fld>
            <a:endParaRPr lang="en-US"/>
          </a:p>
        </p:txBody>
      </p:sp>
    </p:spTree>
    <p:extLst>
      <p:ext uri="{BB962C8B-B14F-4D97-AF65-F5344CB8AC3E}">
        <p14:creationId xmlns:p14="http://schemas.microsoft.com/office/powerpoint/2010/main" val="2549621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Some of the conversations we collected during the wild evaluation were really great, </a:t>
            </a:r>
          </a:p>
          <a:p>
            <a:r>
              <a:rPr lang="en-US" dirty="0"/>
              <a:t>- as you can see here these conversations read a lot like the actual persona-chat dataset and it feels like a conversation where the users are thoughtfully getting to know each other</a:t>
            </a:r>
          </a:p>
        </p:txBody>
      </p:sp>
      <p:sp>
        <p:nvSpPr>
          <p:cNvPr id="4" name="Slide Number Placeholder 3"/>
          <p:cNvSpPr>
            <a:spLocks noGrp="1"/>
          </p:cNvSpPr>
          <p:nvPr>
            <p:ph type="sldNum" sz="quarter" idx="5"/>
          </p:nvPr>
        </p:nvSpPr>
        <p:spPr/>
        <p:txBody>
          <a:bodyPr/>
          <a:lstStyle/>
          <a:p>
            <a:fld id="{0D0E2AE3-FEDC-7C42-829A-A62418FE24C2}" type="slidenum">
              <a:rPr lang="en-US" smtClean="0"/>
              <a:t>13</a:t>
            </a:fld>
            <a:endParaRPr lang="en-US"/>
          </a:p>
        </p:txBody>
      </p:sp>
    </p:spTree>
    <p:extLst>
      <p:ext uri="{BB962C8B-B14F-4D97-AF65-F5344CB8AC3E}">
        <p14:creationId xmlns:p14="http://schemas.microsoft.com/office/powerpoint/2010/main" val="41848737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Others... weren't so great</a:t>
            </a:r>
          </a:p>
          <a:p>
            <a:r>
              <a:rPr lang="en-US" dirty="0"/>
              <a:t>- When you're not paying people to talk to the bots, it seems there isn't really any incentive to have a thoughtful conversation, and a lot of the conversations just devolved into trolling the bot or insulting it</a:t>
            </a:r>
          </a:p>
        </p:txBody>
      </p:sp>
      <p:sp>
        <p:nvSpPr>
          <p:cNvPr id="4" name="Slide Number Placeholder 3"/>
          <p:cNvSpPr>
            <a:spLocks noGrp="1"/>
          </p:cNvSpPr>
          <p:nvPr>
            <p:ph type="sldNum" sz="quarter" idx="5"/>
          </p:nvPr>
        </p:nvSpPr>
        <p:spPr/>
        <p:txBody>
          <a:bodyPr/>
          <a:lstStyle/>
          <a:p>
            <a:fld id="{0D0E2AE3-FEDC-7C42-829A-A62418FE24C2}" type="slidenum">
              <a:rPr lang="en-US" smtClean="0"/>
              <a:t>14</a:t>
            </a:fld>
            <a:endParaRPr lang="en-US"/>
          </a:p>
        </p:txBody>
      </p:sp>
    </p:spTree>
    <p:extLst>
      <p:ext uri="{BB962C8B-B14F-4D97-AF65-F5344CB8AC3E}">
        <p14:creationId xmlns:p14="http://schemas.microsoft.com/office/powerpoint/2010/main" val="2136186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There were a LOT of conversations like this that were very spammy</a:t>
            </a:r>
          </a:p>
          <a:p>
            <a:r>
              <a:rPr lang="en-US" dirty="0"/>
              <a:t>- After reading through the data we decided to discount the results from the wild evaluation</a:t>
            </a:r>
          </a:p>
          <a:p>
            <a:r>
              <a:rPr lang="en-US" dirty="0"/>
              <a:t>- Detecting spammers is an open problem, and it's something we should think about if we want to have a wild evaluation in a competition going forward</a:t>
            </a:r>
          </a:p>
        </p:txBody>
      </p:sp>
      <p:sp>
        <p:nvSpPr>
          <p:cNvPr id="4" name="Slide Number Placeholder 3"/>
          <p:cNvSpPr>
            <a:spLocks noGrp="1"/>
          </p:cNvSpPr>
          <p:nvPr>
            <p:ph type="sldNum" sz="quarter" idx="5"/>
          </p:nvPr>
        </p:nvSpPr>
        <p:spPr/>
        <p:txBody>
          <a:bodyPr/>
          <a:lstStyle/>
          <a:p>
            <a:fld id="{0D0E2AE3-FEDC-7C42-829A-A62418FE24C2}" type="slidenum">
              <a:rPr lang="en-US" smtClean="0"/>
              <a:t>15</a:t>
            </a:fld>
            <a:endParaRPr lang="en-US"/>
          </a:p>
        </p:txBody>
      </p:sp>
    </p:spTree>
    <p:extLst>
      <p:ext uri="{BB962C8B-B14F-4D97-AF65-F5344CB8AC3E}">
        <p14:creationId xmlns:p14="http://schemas.microsoft.com/office/powerpoint/2010/main" val="4468691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that, the winners of the competition were ultimately determined by the performance in the wild evaluation</a:t>
            </a:r>
          </a:p>
        </p:txBody>
      </p:sp>
      <p:sp>
        <p:nvSpPr>
          <p:cNvPr id="4" name="Slide Number Placeholder 3"/>
          <p:cNvSpPr>
            <a:spLocks noGrp="1"/>
          </p:cNvSpPr>
          <p:nvPr>
            <p:ph type="sldNum" sz="quarter" idx="5"/>
          </p:nvPr>
        </p:nvSpPr>
        <p:spPr/>
        <p:txBody>
          <a:bodyPr/>
          <a:lstStyle/>
          <a:p>
            <a:fld id="{0D0E2AE3-FEDC-7C42-829A-A62418FE24C2}" type="slidenum">
              <a:rPr lang="en-US" smtClean="0"/>
              <a:t>16</a:t>
            </a:fld>
            <a:endParaRPr lang="en-US"/>
          </a:p>
        </p:txBody>
      </p:sp>
    </p:spTree>
    <p:extLst>
      <p:ext uri="{BB962C8B-B14F-4D97-AF65-F5344CB8AC3E}">
        <p14:creationId xmlns:p14="http://schemas.microsoft.com/office/powerpoint/2010/main" val="2064520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to the Lost in Conversation team for winning the human evaluation round and therefore the competition! </a:t>
            </a:r>
          </a:p>
          <a:p>
            <a:r>
              <a:rPr lang="en-US" dirty="0"/>
              <a:t>We’ll hear from them as well as the other top teams shortly about what methods they used in the competition</a:t>
            </a:r>
          </a:p>
          <a:p>
            <a:r>
              <a:rPr lang="en-US" dirty="0"/>
              <a:t>But before that, I’ll do a deeper dive into these results from the human evaluation</a:t>
            </a:r>
          </a:p>
        </p:txBody>
      </p:sp>
      <p:sp>
        <p:nvSpPr>
          <p:cNvPr id="4" name="Slide Number Placeholder 3"/>
          <p:cNvSpPr>
            <a:spLocks noGrp="1"/>
          </p:cNvSpPr>
          <p:nvPr>
            <p:ph type="sldNum" sz="quarter" idx="5"/>
          </p:nvPr>
        </p:nvSpPr>
        <p:spPr/>
        <p:txBody>
          <a:bodyPr/>
          <a:lstStyle/>
          <a:p>
            <a:fld id="{0D0E2AE3-FEDC-7C42-829A-A62418FE24C2}" type="slidenum">
              <a:rPr lang="en-US" smtClean="0"/>
              <a:t>17</a:t>
            </a:fld>
            <a:endParaRPr lang="en-US"/>
          </a:p>
        </p:txBody>
      </p:sp>
    </p:spTree>
    <p:extLst>
      <p:ext uri="{BB962C8B-B14F-4D97-AF65-F5344CB8AC3E}">
        <p14:creationId xmlns:p14="http://schemas.microsoft.com/office/powerpoint/2010/main" val="1417784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results of the first question we asked users.</a:t>
            </a:r>
          </a:p>
          <a:p>
            <a:r>
              <a:rPr lang="en-US" dirty="0"/>
              <a:t>Recall this was a score of 1-4 where we asked “How much did you enjoy talking to this user”</a:t>
            </a:r>
          </a:p>
        </p:txBody>
      </p:sp>
      <p:sp>
        <p:nvSpPr>
          <p:cNvPr id="4" name="Slide Number Placeholder 3"/>
          <p:cNvSpPr>
            <a:spLocks noGrp="1"/>
          </p:cNvSpPr>
          <p:nvPr>
            <p:ph type="sldNum" sz="quarter" idx="5"/>
          </p:nvPr>
        </p:nvSpPr>
        <p:spPr/>
        <p:txBody>
          <a:bodyPr/>
          <a:lstStyle/>
          <a:p>
            <a:fld id="{0D0E2AE3-FEDC-7C42-829A-A62418FE24C2}" type="slidenum">
              <a:rPr lang="en-US" smtClean="0"/>
              <a:t>18</a:t>
            </a:fld>
            <a:endParaRPr lang="en-US"/>
          </a:p>
        </p:txBody>
      </p:sp>
    </p:spTree>
    <p:extLst>
      <p:ext uri="{BB962C8B-B14F-4D97-AF65-F5344CB8AC3E}">
        <p14:creationId xmlns:p14="http://schemas.microsoft.com/office/powerpoint/2010/main" val="4058196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unfortunately when we do human evaluation we often see a large amount of variance</a:t>
            </a:r>
          </a:p>
          <a:p>
            <a:r>
              <a:rPr lang="en-US" dirty="0"/>
              <a:t>Some of the </a:t>
            </a:r>
            <a:r>
              <a:rPr lang="en-US" dirty="0" err="1"/>
              <a:t>Turkers</a:t>
            </a:r>
            <a:r>
              <a:rPr lang="en-US" dirty="0"/>
              <a:t> are super generous with their scores while others are really, really harsh</a:t>
            </a:r>
          </a:p>
        </p:txBody>
      </p:sp>
      <p:sp>
        <p:nvSpPr>
          <p:cNvPr id="4" name="Slide Number Placeholder 3"/>
          <p:cNvSpPr>
            <a:spLocks noGrp="1"/>
          </p:cNvSpPr>
          <p:nvPr>
            <p:ph type="sldNum" sz="quarter" idx="5"/>
          </p:nvPr>
        </p:nvSpPr>
        <p:spPr/>
        <p:txBody>
          <a:bodyPr/>
          <a:lstStyle/>
          <a:p>
            <a:fld id="{0D0E2AE3-FEDC-7C42-829A-A62418FE24C2}" type="slidenum">
              <a:rPr lang="en-US" smtClean="0"/>
              <a:t>19</a:t>
            </a:fld>
            <a:endParaRPr lang="en-US"/>
          </a:p>
        </p:txBody>
      </p:sp>
    </p:spTree>
    <p:extLst>
      <p:ext uri="{BB962C8B-B14F-4D97-AF65-F5344CB8AC3E}">
        <p14:creationId xmlns:p14="http://schemas.microsoft.com/office/powerpoint/2010/main" val="3026025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try to reduce the annotator bias we used Bayesian calibration</a:t>
            </a:r>
          </a:p>
          <a:p>
            <a:r>
              <a:rPr lang="en-US" dirty="0"/>
              <a:t>This method was proposed in a recent paper by Ilya Kulikov and others about the importance of a search strategy in dialogue modeling which is available on </a:t>
            </a:r>
            <a:r>
              <a:rPr lang="en-US" dirty="0" err="1"/>
              <a:t>arxiv</a:t>
            </a:r>
            <a:r>
              <a:rPr lang="en-US" dirty="0"/>
              <a:t> </a:t>
            </a:r>
          </a:p>
          <a:p>
            <a:r>
              <a:rPr lang="en-US" dirty="0"/>
              <a:t>The set-up is relatively simple: we assumed that the prior </a:t>
            </a:r>
            <a:r>
              <a:rPr lang="en-US" dirty="0" err="1"/>
              <a:t>distrubtion</a:t>
            </a:r>
            <a:r>
              <a:rPr lang="en-US" dirty="0"/>
              <a:t> for the unobserved model score is normally distributed around a mean that’s drawn uniformly at random between 1 and 4. </a:t>
            </a:r>
          </a:p>
          <a:p>
            <a:r>
              <a:rPr lang="en-US" dirty="0"/>
              <a:t>We also assume a priori that </a:t>
            </a:r>
            <a:r>
              <a:rPr lang="en-US" dirty="0" err="1"/>
              <a:t>annotater</a:t>
            </a:r>
            <a:r>
              <a:rPr lang="en-US" dirty="0"/>
              <a:t> bias is drawn from a standard normal distribution and that the score that </a:t>
            </a:r>
            <a:r>
              <a:rPr lang="en-US" dirty="0" err="1"/>
              <a:t>annotater</a:t>
            </a:r>
            <a:r>
              <a:rPr lang="en-US" dirty="0"/>
              <a:t> j gave model I is normal </a:t>
            </a:r>
            <a:r>
              <a:rPr lang="en-US" dirty="0" err="1"/>
              <a:t>distrubted</a:t>
            </a:r>
            <a:r>
              <a:rPr lang="en-US" dirty="0"/>
              <a:t> around the sum of the </a:t>
            </a:r>
            <a:r>
              <a:rPr lang="en-US" dirty="0" err="1"/>
              <a:t>annotater</a:t>
            </a:r>
            <a:r>
              <a:rPr lang="en-US" dirty="0"/>
              <a:t> bias and the model score </a:t>
            </a:r>
          </a:p>
          <a:p>
            <a:r>
              <a:rPr lang="en-US" dirty="0"/>
              <a:t>Our goal is then to infer the expectation and the variance of these model scores given the set of observed scores </a:t>
            </a:r>
          </a:p>
        </p:txBody>
      </p:sp>
      <p:sp>
        <p:nvSpPr>
          <p:cNvPr id="4" name="Slide Number Placeholder 3"/>
          <p:cNvSpPr>
            <a:spLocks noGrp="1"/>
          </p:cNvSpPr>
          <p:nvPr>
            <p:ph type="sldNum" sz="quarter" idx="5"/>
          </p:nvPr>
        </p:nvSpPr>
        <p:spPr/>
        <p:txBody>
          <a:bodyPr/>
          <a:lstStyle/>
          <a:p>
            <a:fld id="{0D0E2AE3-FEDC-7C42-829A-A62418FE24C2}" type="slidenum">
              <a:rPr lang="en-US" smtClean="0"/>
              <a:t>20</a:t>
            </a:fld>
            <a:endParaRPr lang="en-US"/>
          </a:p>
        </p:txBody>
      </p:sp>
    </p:spTree>
    <p:extLst>
      <p:ext uri="{BB962C8B-B14F-4D97-AF65-F5344CB8AC3E}">
        <p14:creationId xmlns:p14="http://schemas.microsoft.com/office/powerpoint/2010/main" val="2994047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results after using this calibration</a:t>
            </a:r>
          </a:p>
        </p:txBody>
      </p:sp>
      <p:sp>
        <p:nvSpPr>
          <p:cNvPr id="4" name="Slide Number Placeholder 3"/>
          <p:cNvSpPr>
            <a:spLocks noGrp="1"/>
          </p:cNvSpPr>
          <p:nvPr>
            <p:ph type="sldNum" sz="quarter" idx="5"/>
          </p:nvPr>
        </p:nvSpPr>
        <p:spPr/>
        <p:txBody>
          <a:bodyPr/>
          <a:lstStyle/>
          <a:p>
            <a:fld id="{0D0E2AE3-FEDC-7C42-829A-A62418FE24C2}" type="slidenum">
              <a:rPr lang="en-US" smtClean="0"/>
              <a:t>21</a:t>
            </a:fld>
            <a:endParaRPr lang="en-US"/>
          </a:p>
        </p:txBody>
      </p:sp>
    </p:spTree>
    <p:extLst>
      <p:ext uri="{BB962C8B-B14F-4D97-AF65-F5344CB8AC3E}">
        <p14:creationId xmlns:p14="http://schemas.microsoft.com/office/powerpoint/2010/main" val="2215950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 collected hidden test set roughly equal size to previous test set and collected in same manner</a:t>
            </a:r>
          </a:p>
        </p:txBody>
      </p:sp>
      <p:sp>
        <p:nvSpPr>
          <p:cNvPr id="4" name="Slide Number Placeholder 3"/>
          <p:cNvSpPr>
            <a:spLocks noGrp="1"/>
          </p:cNvSpPr>
          <p:nvPr>
            <p:ph type="sldNum" sz="quarter" idx="5"/>
          </p:nvPr>
        </p:nvSpPr>
        <p:spPr/>
        <p:txBody>
          <a:bodyPr/>
          <a:lstStyle/>
          <a:p>
            <a:fld id="{0D0E2AE3-FEDC-7C42-829A-A62418FE24C2}" type="slidenum">
              <a:rPr lang="en-US" smtClean="0"/>
              <a:t>2</a:t>
            </a:fld>
            <a:endParaRPr lang="en-US"/>
          </a:p>
        </p:txBody>
      </p:sp>
    </p:spTree>
    <p:extLst>
      <p:ext uri="{BB962C8B-B14F-4D97-AF65-F5344CB8AC3E}">
        <p14:creationId xmlns:p14="http://schemas.microsoft.com/office/powerpoint/2010/main" val="4001734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the results side by side we see that they don’t actually change the ordering of the scores, so we can draw the same conclusion about the models</a:t>
            </a:r>
          </a:p>
        </p:txBody>
      </p:sp>
      <p:sp>
        <p:nvSpPr>
          <p:cNvPr id="4" name="Slide Number Placeholder 3"/>
          <p:cNvSpPr>
            <a:spLocks noGrp="1"/>
          </p:cNvSpPr>
          <p:nvPr>
            <p:ph type="sldNum" sz="quarter" idx="5"/>
          </p:nvPr>
        </p:nvSpPr>
        <p:spPr/>
        <p:txBody>
          <a:bodyPr/>
          <a:lstStyle/>
          <a:p>
            <a:fld id="{0D0E2AE3-FEDC-7C42-829A-A62418FE24C2}" type="slidenum">
              <a:rPr lang="en-US" smtClean="0"/>
              <a:t>22</a:t>
            </a:fld>
            <a:endParaRPr lang="en-US"/>
          </a:p>
        </p:txBody>
      </p:sp>
    </p:spTree>
    <p:extLst>
      <p:ext uri="{BB962C8B-B14F-4D97-AF65-F5344CB8AC3E}">
        <p14:creationId xmlns:p14="http://schemas.microsoft.com/office/powerpoint/2010/main" val="13033399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Recall that we also asked the paid </a:t>
            </a:r>
            <a:r>
              <a:rPr lang="en-US" dirty="0" err="1"/>
              <a:t>annotaters</a:t>
            </a:r>
            <a:r>
              <a:rPr lang="en-US" dirty="0"/>
              <a:t> if they could distinguish the persona that the model was given from a random persona</a:t>
            </a:r>
          </a:p>
          <a:p>
            <a:pPr marL="171450" indent="-171450">
              <a:buFontTx/>
              <a:buChar char="-"/>
            </a:pPr>
            <a:r>
              <a:rPr lang="en-US" dirty="0"/>
              <a:t>Most of the teams did really well with this, with the exception of the Happy Minions model: I checked the code after and as you might of guessed they were discarding the persona information from the input before feeding it to the model, I’m not sure whether that was intentional</a:t>
            </a:r>
          </a:p>
          <a:p>
            <a:pPr marL="171450" indent="-171450">
              <a:buFontTx/>
              <a:buChar char="-"/>
            </a:pPr>
            <a:r>
              <a:rPr lang="en-US" dirty="0"/>
              <a:t>In particular for the Hugging Face model, </a:t>
            </a:r>
            <a:r>
              <a:rPr lang="en-US" dirty="0" err="1"/>
              <a:t>Turkers</a:t>
            </a:r>
            <a:r>
              <a:rPr lang="en-US" dirty="0"/>
              <a:t> were able to identify it’s persona for all but 2 of the evaluations.</a:t>
            </a:r>
          </a:p>
          <a:p>
            <a:pPr marL="171450" indent="-171450">
              <a:buFontTx/>
              <a:buChar char="-"/>
            </a:pPr>
            <a:r>
              <a:rPr lang="en-US" dirty="0"/>
              <a:t> </a:t>
            </a:r>
          </a:p>
        </p:txBody>
      </p:sp>
      <p:sp>
        <p:nvSpPr>
          <p:cNvPr id="4" name="Slide Number Placeholder 3"/>
          <p:cNvSpPr>
            <a:spLocks noGrp="1"/>
          </p:cNvSpPr>
          <p:nvPr>
            <p:ph type="sldNum" sz="quarter" idx="5"/>
          </p:nvPr>
        </p:nvSpPr>
        <p:spPr/>
        <p:txBody>
          <a:bodyPr/>
          <a:lstStyle/>
          <a:p>
            <a:fld id="{0D0E2AE3-FEDC-7C42-829A-A62418FE24C2}" type="slidenum">
              <a:rPr lang="en-US" smtClean="0"/>
              <a:t>23</a:t>
            </a:fld>
            <a:endParaRPr lang="en-US"/>
          </a:p>
        </p:txBody>
      </p:sp>
    </p:spTree>
    <p:extLst>
      <p:ext uri="{BB962C8B-B14F-4D97-AF65-F5344CB8AC3E}">
        <p14:creationId xmlns:p14="http://schemas.microsoft.com/office/powerpoint/2010/main" val="7477065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did some further analysis on the logs from the human evaluations </a:t>
            </a:r>
          </a:p>
          <a:p>
            <a:pPr marL="171450" indent="-171450">
              <a:buFontTx/>
              <a:buChar char="-"/>
            </a:pPr>
            <a:r>
              <a:rPr lang="en-US" dirty="0"/>
              <a:t>In particular first we looked at how long both the model and human responses were in each conversation</a:t>
            </a:r>
          </a:p>
          <a:p>
            <a:pPr marL="171450" indent="-171450">
              <a:buFontTx/>
              <a:buChar char="-"/>
            </a:pPr>
            <a:r>
              <a:rPr lang="en-US" dirty="0"/>
              <a:t>While we don’t see a lot of correlation between the evaluation score and length of the model reply, we can see some correlation with the length of the human reply; perhaps the length of the human reply is some indication of how engaged the human is in the conversation</a:t>
            </a:r>
          </a:p>
        </p:txBody>
      </p:sp>
      <p:sp>
        <p:nvSpPr>
          <p:cNvPr id="4" name="Slide Number Placeholder 3"/>
          <p:cNvSpPr>
            <a:spLocks noGrp="1"/>
          </p:cNvSpPr>
          <p:nvPr>
            <p:ph type="sldNum" sz="quarter" idx="5"/>
          </p:nvPr>
        </p:nvSpPr>
        <p:spPr/>
        <p:txBody>
          <a:bodyPr/>
          <a:lstStyle/>
          <a:p>
            <a:fld id="{0D0E2AE3-FEDC-7C42-829A-A62418FE24C2}" type="slidenum">
              <a:rPr lang="en-US" smtClean="0"/>
              <a:t>24</a:t>
            </a:fld>
            <a:endParaRPr lang="en-US"/>
          </a:p>
        </p:txBody>
      </p:sp>
    </p:spTree>
    <p:extLst>
      <p:ext uri="{BB962C8B-B14F-4D97-AF65-F5344CB8AC3E}">
        <p14:creationId xmlns:p14="http://schemas.microsoft.com/office/powerpoint/2010/main" val="37972813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also looked into how often the models and the humans used rare words in their responses </a:t>
            </a:r>
          </a:p>
          <a:p>
            <a:pPr marL="171450" indent="-171450">
              <a:buFontTx/>
              <a:buChar char="-"/>
            </a:pPr>
            <a:r>
              <a:rPr lang="en-US" dirty="0"/>
              <a:t>Freq1h indicates the frequency with which they used words from the top 100 rarest in the training set and the Freq1k is the </a:t>
            </a:r>
            <a:r>
              <a:rPr lang="en-US" dirty="0" err="1"/>
              <a:t>frequenccy</a:t>
            </a:r>
            <a:r>
              <a:rPr lang="en-US" dirty="0"/>
              <a:t> with which they used words from the top 1000</a:t>
            </a:r>
          </a:p>
          <a:p>
            <a:pPr marL="171450" indent="-171450">
              <a:buFontTx/>
              <a:buChar char="-"/>
            </a:pPr>
            <a:r>
              <a:rPr lang="en-US" dirty="0"/>
              <a:t>As you can see, humans use a lot of rare words (Little Baby’s stats are similar to human stats because it is a retrieval model)</a:t>
            </a:r>
          </a:p>
          <a:p>
            <a:pPr marL="171450" indent="-171450">
              <a:buFontTx/>
              <a:buChar char="-"/>
            </a:pPr>
            <a:r>
              <a:rPr lang="en-US" dirty="0"/>
              <a:t>The last column indicates how many of the model’s utterances were unique, we make a note that while Lost in Conversation often repeats utterances; this is fine if the conversations are relatively short, but unique responses are important to get continuous engagement in an online system</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25</a:t>
            </a:fld>
            <a:endParaRPr lang="en-US"/>
          </a:p>
        </p:txBody>
      </p:sp>
    </p:spTree>
    <p:extLst>
      <p:ext uri="{BB962C8B-B14F-4D97-AF65-F5344CB8AC3E}">
        <p14:creationId xmlns:p14="http://schemas.microsoft.com/office/powerpoint/2010/main" val="16039486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Lastly we also looked to see how often the model repeats itself</a:t>
            </a:r>
          </a:p>
          <a:p>
            <a:pPr marL="171450" indent="-171450">
              <a:buFontTx/>
              <a:buChar char="-"/>
            </a:pPr>
            <a:r>
              <a:rPr lang="en-US" dirty="0"/>
              <a:t>Humans clearly repeat themselves very infrequently</a:t>
            </a:r>
          </a:p>
          <a:p>
            <a:pPr marL="171450" indent="-171450">
              <a:buFontTx/>
              <a:buChar char="-"/>
            </a:pPr>
            <a:r>
              <a:rPr lang="en-US" dirty="0"/>
              <a:t>Some of the models repeat themselves a LOT, you can see this in particular with the Adapt Centre model; this is a pretty easy thing to fix and the models could probably be improved a lot by fixing this</a:t>
            </a:r>
          </a:p>
          <a:p>
            <a:r>
              <a:rPr lang="en-US" dirty="0"/>
              <a:t>- </a:t>
            </a:r>
          </a:p>
        </p:txBody>
      </p:sp>
      <p:sp>
        <p:nvSpPr>
          <p:cNvPr id="4" name="Slide Number Placeholder 3"/>
          <p:cNvSpPr>
            <a:spLocks noGrp="1"/>
          </p:cNvSpPr>
          <p:nvPr>
            <p:ph type="sldNum" sz="quarter" idx="5"/>
          </p:nvPr>
        </p:nvSpPr>
        <p:spPr/>
        <p:txBody>
          <a:bodyPr/>
          <a:lstStyle/>
          <a:p>
            <a:fld id="{0D0E2AE3-FEDC-7C42-829A-A62418FE24C2}" type="slidenum">
              <a:rPr lang="en-US" smtClean="0"/>
              <a:t>26</a:t>
            </a:fld>
            <a:endParaRPr lang="en-US"/>
          </a:p>
        </p:txBody>
      </p:sp>
    </p:spTree>
    <p:extLst>
      <p:ext uri="{BB962C8B-B14F-4D97-AF65-F5344CB8AC3E}">
        <p14:creationId xmlns:p14="http://schemas.microsoft.com/office/powerpoint/2010/main" val="9063173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After all these analyses, it was still a pretty unclear to us why the Lost in Conversation model had a statistically significant win </a:t>
            </a:r>
            <a:r>
              <a:rPr lang="en-US"/>
              <a:t>over the </a:t>
            </a:r>
            <a:r>
              <a:rPr lang="en-US" dirty="0"/>
              <a:t>Hugging Face model, even though the Hugging Face model was much better at the automatic evaluations </a:t>
            </a:r>
          </a:p>
          <a:p>
            <a:pPr marL="171450" indent="-171450">
              <a:buFontTx/>
              <a:buChar char="-"/>
            </a:pPr>
            <a:r>
              <a:rPr lang="en-US" dirty="0"/>
              <a:t>To better understand this, Jason and I decided to do a blind evaluation of a random sample of the mechanical </a:t>
            </a:r>
            <a:r>
              <a:rPr lang="en-US" dirty="0" err="1"/>
              <a:t>turk</a:t>
            </a:r>
            <a:r>
              <a:rPr lang="en-US" dirty="0"/>
              <a:t> logs from these two teams, giving each conversation a score of 1-4 and making comments throughout about things we thought the model did good or bad in each conversation</a:t>
            </a:r>
          </a:p>
          <a:p>
            <a:pPr marL="171450" indent="-171450">
              <a:buFontTx/>
              <a:buChar char="-"/>
            </a:pPr>
            <a:r>
              <a:rPr lang="en-US" dirty="0"/>
              <a:t>You can see here the average scores we gave from the sampled subset of these logs </a:t>
            </a:r>
          </a:p>
          <a:p>
            <a:pPr marL="171450" indent="-171450">
              <a:buFontTx/>
              <a:buChar char="-"/>
            </a:pPr>
            <a:r>
              <a:rPr lang="en-US" dirty="0"/>
              <a:t>We were both more harsh thank the </a:t>
            </a:r>
            <a:r>
              <a:rPr lang="en-US" dirty="0" err="1"/>
              <a:t>Turkers</a:t>
            </a:r>
            <a:r>
              <a:rPr lang="en-US" dirty="0"/>
              <a:t>, and in particular I was a little bit more lenient than Jason, but in general we all agreed about which model was better</a:t>
            </a:r>
          </a:p>
        </p:txBody>
      </p:sp>
      <p:sp>
        <p:nvSpPr>
          <p:cNvPr id="4" name="Slide Number Placeholder 3"/>
          <p:cNvSpPr>
            <a:spLocks noGrp="1"/>
          </p:cNvSpPr>
          <p:nvPr>
            <p:ph type="sldNum" sz="quarter" idx="5"/>
          </p:nvPr>
        </p:nvSpPr>
        <p:spPr/>
        <p:txBody>
          <a:bodyPr/>
          <a:lstStyle/>
          <a:p>
            <a:fld id="{0D0E2AE3-FEDC-7C42-829A-A62418FE24C2}" type="slidenum">
              <a:rPr lang="en-US" smtClean="0"/>
              <a:t>27</a:t>
            </a:fld>
            <a:endParaRPr lang="en-US"/>
          </a:p>
        </p:txBody>
      </p:sp>
    </p:spTree>
    <p:extLst>
      <p:ext uri="{BB962C8B-B14F-4D97-AF65-F5344CB8AC3E}">
        <p14:creationId xmlns:p14="http://schemas.microsoft.com/office/powerpoint/2010/main" val="25261776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Here is a sample of the sorts of comments we made about each model </a:t>
            </a:r>
          </a:p>
          <a:p>
            <a:pPr marL="171450" indent="-171450">
              <a:buFontTx/>
              <a:buChar char="-"/>
            </a:pPr>
            <a:r>
              <a:rPr lang="en-US" dirty="0"/>
              <a:t>You can see we noted things like when the model repeated or contradicted itself, when it was “boring” or when it did something really well</a:t>
            </a:r>
          </a:p>
        </p:txBody>
      </p:sp>
      <p:sp>
        <p:nvSpPr>
          <p:cNvPr id="4" name="Slide Number Placeholder 3"/>
          <p:cNvSpPr>
            <a:spLocks noGrp="1"/>
          </p:cNvSpPr>
          <p:nvPr>
            <p:ph type="sldNum" sz="quarter" idx="5"/>
          </p:nvPr>
        </p:nvSpPr>
        <p:spPr/>
        <p:txBody>
          <a:bodyPr/>
          <a:lstStyle/>
          <a:p>
            <a:fld id="{0D0E2AE3-FEDC-7C42-829A-A62418FE24C2}" type="slidenum">
              <a:rPr lang="en-US" smtClean="0"/>
              <a:t>28</a:t>
            </a:fld>
            <a:endParaRPr lang="en-US"/>
          </a:p>
        </p:txBody>
      </p:sp>
    </p:spTree>
    <p:extLst>
      <p:ext uri="{BB962C8B-B14F-4D97-AF65-F5344CB8AC3E}">
        <p14:creationId xmlns:p14="http://schemas.microsoft.com/office/powerpoint/2010/main" val="17907315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29</a:t>
            </a:fld>
            <a:endParaRPr lang="en-US"/>
          </a:p>
        </p:txBody>
      </p:sp>
    </p:spTree>
    <p:extLst>
      <p:ext uri="{BB962C8B-B14F-4D97-AF65-F5344CB8AC3E}">
        <p14:creationId xmlns:p14="http://schemas.microsoft.com/office/powerpoint/2010/main" val="16064565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30</a:t>
            </a:fld>
            <a:endParaRPr lang="en-US"/>
          </a:p>
        </p:txBody>
      </p:sp>
    </p:spTree>
    <p:extLst>
      <p:ext uri="{BB962C8B-B14F-4D97-AF65-F5344CB8AC3E}">
        <p14:creationId xmlns:p14="http://schemas.microsoft.com/office/powerpoint/2010/main" val="19246594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31</a:t>
            </a:fld>
            <a:endParaRPr lang="en-US"/>
          </a:p>
        </p:txBody>
      </p:sp>
    </p:spTree>
    <p:extLst>
      <p:ext uri="{BB962C8B-B14F-4D97-AF65-F5344CB8AC3E}">
        <p14:creationId xmlns:p14="http://schemas.microsoft.com/office/powerpoint/2010/main" val="3851149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 had three automatic metrics that we calculated: perplexity, hits@1 among 20 random candidates, and f1</a:t>
            </a:r>
          </a:p>
          <a:p>
            <a:pPr marL="171450" indent="-171450">
              <a:buFontTx/>
              <a:buChar char="-"/>
            </a:pPr>
            <a:r>
              <a:rPr lang="en-US" dirty="0"/>
              <a:t>Participants could choose which metrics to evaluate their model on, but they could not submit separately trained models for different metrics</a:t>
            </a:r>
          </a:p>
          <a:p>
            <a:pPr marL="171450" indent="-171450">
              <a:buFontTx/>
              <a:buChar char="-"/>
            </a:pPr>
            <a:r>
              <a:rPr lang="en-US" dirty="0"/>
              <a:t>We had a couple baseline models, including the best performing model from the Persona-Chat paper which was a Key Value Memory Network that attended over the persona profile information</a:t>
            </a:r>
          </a:p>
        </p:txBody>
      </p:sp>
      <p:sp>
        <p:nvSpPr>
          <p:cNvPr id="4" name="Slide Number Placeholder 3"/>
          <p:cNvSpPr>
            <a:spLocks noGrp="1"/>
          </p:cNvSpPr>
          <p:nvPr>
            <p:ph type="sldNum" sz="quarter" idx="5"/>
          </p:nvPr>
        </p:nvSpPr>
        <p:spPr/>
        <p:txBody>
          <a:bodyPr/>
          <a:lstStyle/>
          <a:p>
            <a:fld id="{0D0E2AE3-FEDC-7C42-829A-A62418FE24C2}" type="slidenum">
              <a:rPr lang="en-US" smtClean="0"/>
              <a:t>3</a:t>
            </a:fld>
            <a:endParaRPr lang="en-US"/>
          </a:p>
        </p:txBody>
      </p:sp>
    </p:spTree>
    <p:extLst>
      <p:ext uri="{BB962C8B-B14F-4D97-AF65-F5344CB8AC3E}">
        <p14:creationId xmlns:p14="http://schemas.microsoft.com/office/powerpoint/2010/main" val="29809787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32</a:t>
            </a:fld>
            <a:endParaRPr lang="en-US"/>
          </a:p>
        </p:txBody>
      </p:sp>
    </p:spTree>
    <p:extLst>
      <p:ext uri="{BB962C8B-B14F-4D97-AF65-F5344CB8AC3E}">
        <p14:creationId xmlns:p14="http://schemas.microsoft.com/office/powerpoint/2010/main" val="11198441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 aggregated our comments into word clouds to see if a clearer picture would emerge of our sentiments towards he models</a:t>
            </a:r>
          </a:p>
          <a:p>
            <a:r>
              <a:rPr lang="en-US" dirty="0"/>
              <a:t>- The thing that jumps out to me the most is the appearance of the word “question” or “questions” in the Hugging Face logs</a:t>
            </a:r>
          </a:p>
        </p:txBody>
      </p:sp>
      <p:sp>
        <p:nvSpPr>
          <p:cNvPr id="4" name="Slide Number Placeholder 3"/>
          <p:cNvSpPr>
            <a:spLocks noGrp="1"/>
          </p:cNvSpPr>
          <p:nvPr>
            <p:ph type="sldNum" sz="quarter" idx="5"/>
          </p:nvPr>
        </p:nvSpPr>
        <p:spPr/>
        <p:txBody>
          <a:bodyPr/>
          <a:lstStyle/>
          <a:p>
            <a:fld id="{0D0E2AE3-FEDC-7C42-829A-A62418FE24C2}" type="slidenum">
              <a:rPr lang="en-US" smtClean="0"/>
              <a:t>33</a:t>
            </a:fld>
            <a:endParaRPr lang="en-US"/>
          </a:p>
        </p:txBody>
      </p:sp>
    </p:spTree>
    <p:extLst>
      <p:ext uri="{BB962C8B-B14F-4D97-AF65-F5344CB8AC3E}">
        <p14:creationId xmlns:p14="http://schemas.microsoft.com/office/powerpoint/2010/main" val="32743343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dig a bit further into this and examine how often the hugging face model actually asked questions relative to the other models</a:t>
            </a:r>
          </a:p>
          <a:p>
            <a:endParaRPr lang="en-US" dirty="0"/>
          </a:p>
          <a:p>
            <a:r>
              <a:rPr lang="en-US" dirty="0"/>
              <a:t>The first chart is how often it gave responses beginning with “who/what/when/where/why/how”</a:t>
            </a:r>
          </a:p>
          <a:p>
            <a:r>
              <a:rPr lang="en-US" dirty="0"/>
              <a:t>The second chart is how often its responses contained question marks</a:t>
            </a:r>
          </a:p>
          <a:p>
            <a:endParaRPr lang="en-US" dirty="0"/>
          </a:p>
          <a:p>
            <a:r>
              <a:rPr lang="en-US" dirty="0"/>
              <a:t>You can see that the Hugging Face model is a pretty huge outlier here. Notably, you can see that in the 100 conversations it had, it asked who/what/when/where/why questions 107 times whereas humans only did that 12 times.</a:t>
            </a:r>
          </a:p>
          <a:p>
            <a:endParaRPr lang="en-US" dirty="0"/>
          </a:p>
          <a:p>
            <a:r>
              <a:rPr lang="en-US" dirty="0"/>
              <a:t>When the model asks too many questions it can make the conversation feel really disjointed, especially if the questions don’t relate to the previous conversation. So the conclusion that we draw from this is that the hugging face model is prone to asking too many questions, which can hurt the human evaluation scores.</a:t>
            </a:r>
          </a:p>
        </p:txBody>
      </p:sp>
      <p:sp>
        <p:nvSpPr>
          <p:cNvPr id="4" name="Slide Number Placeholder 3"/>
          <p:cNvSpPr>
            <a:spLocks noGrp="1"/>
          </p:cNvSpPr>
          <p:nvPr>
            <p:ph type="sldNum" sz="quarter" idx="5"/>
          </p:nvPr>
        </p:nvSpPr>
        <p:spPr/>
        <p:txBody>
          <a:bodyPr/>
          <a:lstStyle/>
          <a:p>
            <a:fld id="{0D0E2AE3-FEDC-7C42-829A-A62418FE24C2}" type="slidenum">
              <a:rPr lang="en-US" smtClean="0"/>
              <a:t>34</a:t>
            </a:fld>
            <a:endParaRPr lang="en-US"/>
          </a:p>
        </p:txBody>
      </p:sp>
    </p:spTree>
    <p:extLst>
      <p:ext uri="{BB962C8B-B14F-4D97-AF65-F5344CB8AC3E}">
        <p14:creationId xmlns:p14="http://schemas.microsoft.com/office/powerpoint/2010/main" val="41125433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also noticed some of the models seemed super enthusiastic, saying that they ”loved” everything and using lots of exclamation points; this is probably a relic of the fact that the conversations in the Persona-chat dataset were overall pretty friendly/positive but we were curious about whether this had any impact on the evaluation scores or whether there were any outliers </a:t>
            </a:r>
          </a:p>
          <a:p>
            <a:pPr marL="171450" indent="-171450">
              <a:buFontTx/>
              <a:buChar char="-"/>
            </a:pPr>
            <a:r>
              <a:rPr lang="en-US" dirty="0"/>
              <a:t>We aren’t able to draw too much of a conclusion here except to say that humans used way more exclamation points than the models</a:t>
            </a:r>
          </a:p>
        </p:txBody>
      </p:sp>
      <p:sp>
        <p:nvSpPr>
          <p:cNvPr id="4" name="Slide Number Placeholder 3"/>
          <p:cNvSpPr>
            <a:spLocks noGrp="1"/>
          </p:cNvSpPr>
          <p:nvPr>
            <p:ph type="sldNum" sz="quarter" idx="5"/>
          </p:nvPr>
        </p:nvSpPr>
        <p:spPr/>
        <p:txBody>
          <a:bodyPr/>
          <a:lstStyle/>
          <a:p>
            <a:fld id="{0D0E2AE3-FEDC-7C42-829A-A62418FE24C2}" type="slidenum">
              <a:rPr lang="en-US" smtClean="0"/>
              <a:t>35</a:t>
            </a:fld>
            <a:endParaRPr lang="en-US"/>
          </a:p>
        </p:txBody>
      </p:sp>
    </p:spTree>
    <p:extLst>
      <p:ext uri="{BB962C8B-B14F-4D97-AF65-F5344CB8AC3E}">
        <p14:creationId xmlns:p14="http://schemas.microsoft.com/office/powerpoint/2010/main" val="16333845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just wanted to show a random sample from the logs for each of the different models</a:t>
            </a:r>
          </a:p>
          <a:p>
            <a:r>
              <a:rPr lang="en-US" dirty="0"/>
              <a:t>For the adapt </a:t>
            </a:r>
            <a:r>
              <a:rPr lang="en-US" dirty="0" err="1"/>
              <a:t>centre</a:t>
            </a:r>
            <a:r>
              <a:rPr lang="en-US" dirty="0"/>
              <a:t> model we saw a lot of repeats, which came to light in the previous analyses. Again, this is something that could be controlled for</a:t>
            </a:r>
          </a:p>
          <a:p>
            <a:r>
              <a:rPr lang="en-US" dirty="0"/>
              <a:t>Additionally some of the responses – like “I love the beach so I have to go with my new job”– didn’t make a lot of sense. So maybe the language modeling here could be improved with some better pre-training</a:t>
            </a:r>
          </a:p>
        </p:txBody>
      </p:sp>
      <p:sp>
        <p:nvSpPr>
          <p:cNvPr id="4" name="Slide Number Placeholder 3"/>
          <p:cNvSpPr>
            <a:spLocks noGrp="1"/>
          </p:cNvSpPr>
          <p:nvPr>
            <p:ph type="sldNum" sz="quarter" idx="5"/>
          </p:nvPr>
        </p:nvSpPr>
        <p:spPr/>
        <p:txBody>
          <a:bodyPr/>
          <a:lstStyle/>
          <a:p>
            <a:fld id="{0D0E2AE3-FEDC-7C42-829A-A62418FE24C2}" type="slidenum">
              <a:rPr lang="en-US" smtClean="0"/>
              <a:t>36</a:t>
            </a:fld>
            <a:endParaRPr lang="en-US"/>
          </a:p>
        </p:txBody>
      </p:sp>
    </p:spTree>
    <p:extLst>
      <p:ext uri="{BB962C8B-B14F-4D97-AF65-F5344CB8AC3E}">
        <p14:creationId xmlns:p14="http://schemas.microsoft.com/office/powerpoint/2010/main" val="746658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happy minion model; similar to the previous model it repeats itself a lot</a:t>
            </a:r>
          </a:p>
          <a:p>
            <a:r>
              <a:rPr lang="en-US" dirty="0"/>
              <a:t>In this short conversation it says “I am not sure what you mean” three times</a:t>
            </a:r>
          </a:p>
        </p:txBody>
      </p:sp>
      <p:sp>
        <p:nvSpPr>
          <p:cNvPr id="4" name="Slide Number Placeholder 3"/>
          <p:cNvSpPr>
            <a:spLocks noGrp="1"/>
          </p:cNvSpPr>
          <p:nvPr>
            <p:ph type="sldNum" sz="quarter" idx="5"/>
          </p:nvPr>
        </p:nvSpPr>
        <p:spPr/>
        <p:txBody>
          <a:bodyPr/>
          <a:lstStyle/>
          <a:p>
            <a:fld id="{0D0E2AE3-FEDC-7C42-829A-A62418FE24C2}" type="slidenum">
              <a:rPr lang="en-US" smtClean="0"/>
              <a:t>37</a:t>
            </a:fld>
            <a:endParaRPr lang="en-US"/>
          </a:p>
        </p:txBody>
      </p:sp>
    </p:spTree>
    <p:extLst>
      <p:ext uri="{BB962C8B-B14F-4D97-AF65-F5344CB8AC3E}">
        <p14:creationId xmlns:p14="http://schemas.microsoft.com/office/powerpoint/2010/main" val="2290196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responses for the </a:t>
            </a:r>
            <a:r>
              <a:rPr lang="en-US" dirty="0" err="1"/>
              <a:t>mohd</a:t>
            </a:r>
            <a:r>
              <a:rPr lang="en-US" dirty="0"/>
              <a:t> </a:t>
            </a:r>
            <a:r>
              <a:rPr lang="en-US" dirty="0" err="1"/>
              <a:t>shadab</a:t>
            </a:r>
            <a:r>
              <a:rPr lang="en-US" dirty="0"/>
              <a:t> </a:t>
            </a:r>
            <a:r>
              <a:rPr lang="en-US" dirty="0" err="1"/>
              <a:t>alam</a:t>
            </a:r>
            <a:r>
              <a:rPr lang="en-US" dirty="0"/>
              <a:t> model were generally short and </a:t>
            </a:r>
            <a:r>
              <a:rPr lang="en-US" dirty="0" err="1"/>
              <a:t>repetive</a:t>
            </a:r>
            <a:r>
              <a:rPr lang="en-US" dirty="0"/>
              <a:t>.</a:t>
            </a:r>
          </a:p>
          <a:p>
            <a:r>
              <a:rPr lang="en-US" dirty="0"/>
              <a:t>This model and the happy minions model had the lowest word and character count per utterance on average.</a:t>
            </a:r>
          </a:p>
        </p:txBody>
      </p:sp>
      <p:sp>
        <p:nvSpPr>
          <p:cNvPr id="4" name="Slide Number Placeholder 3"/>
          <p:cNvSpPr>
            <a:spLocks noGrp="1"/>
          </p:cNvSpPr>
          <p:nvPr>
            <p:ph type="sldNum" sz="quarter" idx="5"/>
          </p:nvPr>
        </p:nvSpPr>
        <p:spPr/>
        <p:txBody>
          <a:bodyPr/>
          <a:lstStyle/>
          <a:p>
            <a:fld id="{0D0E2AE3-FEDC-7C42-829A-A62418FE24C2}" type="slidenum">
              <a:rPr lang="en-US" smtClean="0"/>
              <a:t>38</a:t>
            </a:fld>
            <a:endParaRPr lang="en-US"/>
          </a:p>
        </p:txBody>
      </p:sp>
    </p:spTree>
    <p:extLst>
      <p:ext uri="{BB962C8B-B14F-4D97-AF65-F5344CB8AC3E}">
        <p14:creationId xmlns:p14="http://schemas.microsoft.com/office/powerpoint/2010/main" val="5964922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little baby model was a retrieval model. As such, the responses themselves were very coherent but they often didn’t make sense in context.</a:t>
            </a:r>
          </a:p>
          <a:p>
            <a:r>
              <a:rPr lang="en-US" dirty="0"/>
              <a:t>For instance, it felt pretty weird to start a conversation with “</a:t>
            </a:r>
            <a:r>
              <a:rPr lang="en-US" dirty="0" err="1"/>
              <a:t>whats</a:t>
            </a:r>
            <a:r>
              <a:rPr lang="en-US" dirty="0"/>
              <a:t> its name, she good off leash?” when you don’t necessarily know that the other person has a dog</a:t>
            </a:r>
          </a:p>
        </p:txBody>
      </p:sp>
      <p:sp>
        <p:nvSpPr>
          <p:cNvPr id="4" name="Slide Number Placeholder 3"/>
          <p:cNvSpPr>
            <a:spLocks noGrp="1"/>
          </p:cNvSpPr>
          <p:nvPr>
            <p:ph type="sldNum" sz="quarter" idx="5"/>
          </p:nvPr>
        </p:nvSpPr>
        <p:spPr/>
        <p:txBody>
          <a:bodyPr/>
          <a:lstStyle/>
          <a:p>
            <a:fld id="{0D0E2AE3-FEDC-7C42-829A-A62418FE24C2}" type="slidenum">
              <a:rPr lang="en-US" smtClean="0"/>
              <a:t>39</a:t>
            </a:fld>
            <a:endParaRPr lang="en-US"/>
          </a:p>
        </p:txBody>
      </p:sp>
    </p:spTree>
    <p:extLst>
      <p:ext uri="{BB962C8B-B14F-4D97-AF65-F5344CB8AC3E}">
        <p14:creationId xmlns:p14="http://schemas.microsoft.com/office/powerpoint/2010/main" val="23697766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already noted that the hugging face model asked a lot of questions</a:t>
            </a:r>
          </a:p>
          <a:p>
            <a:r>
              <a:rPr lang="en-US" dirty="0"/>
              <a:t>You can see this here, in all but one of the responses it asks the other user a question </a:t>
            </a:r>
          </a:p>
        </p:txBody>
      </p:sp>
      <p:sp>
        <p:nvSpPr>
          <p:cNvPr id="4" name="Slide Number Placeholder 3"/>
          <p:cNvSpPr>
            <a:spLocks noGrp="1"/>
          </p:cNvSpPr>
          <p:nvPr>
            <p:ph type="sldNum" sz="quarter" idx="5"/>
          </p:nvPr>
        </p:nvSpPr>
        <p:spPr/>
        <p:txBody>
          <a:bodyPr/>
          <a:lstStyle/>
          <a:p>
            <a:fld id="{0D0E2AE3-FEDC-7C42-829A-A62418FE24C2}" type="slidenum">
              <a:rPr lang="en-US" smtClean="0"/>
              <a:t>40</a:t>
            </a:fld>
            <a:endParaRPr lang="en-US"/>
          </a:p>
        </p:txBody>
      </p:sp>
    </p:spTree>
    <p:extLst>
      <p:ext uri="{BB962C8B-B14F-4D97-AF65-F5344CB8AC3E}">
        <p14:creationId xmlns:p14="http://schemas.microsoft.com/office/powerpoint/2010/main" val="4190217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we have an example conversation from lost in conversation model </a:t>
            </a:r>
          </a:p>
          <a:p>
            <a:r>
              <a:rPr lang="en-US" dirty="0"/>
              <a:t>Jason and I noted that the model was generally pretty good in our blind </a:t>
            </a:r>
            <a:r>
              <a:rPr lang="en-US" dirty="0" err="1"/>
              <a:t>eval</a:t>
            </a:r>
            <a:r>
              <a:rPr lang="en-US" dirty="0"/>
              <a:t>. It occasionally sometimes made mistakes like repeating itself, and we often noted that it was boring, but you can see here that it is pretty engaged with the human overall, answering the questions of “what do you like to paint” and “where do you live” in sensible and interesting ways </a:t>
            </a:r>
          </a:p>
          <a:p>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41</a:t>
            </a:fld>
            <a:endParaRPr lang="en-US"/>
          </a:p>
        </p:txBody>
      </p:sp>
    </p:spTree>
    <p:extLst>
      <p:ext uri="{BB962C8B-B14F-4D97-AF65-F5344CB8AC3E}">
        <p14:creationId xmlns:p14="http://schemas.microsoft.com/office/powerpoint/2010/main" val="2665004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23 teams submitted, some teams submitting up to 4 separate times </a:t>
            </a:r>
          </a:p>
          <a:p>
            <a:pPr marL="171450" indent="-171450">
              <a:buFontTx/>
              <a:buChar char="-"/>
            </a:pPr>
            <a:r>
              <a:rPr lang="en-US" dirty="0"/>
              <a:t>We determined the rank of teams in the automatic evaluation round by sorting by the minimum rank of the score in any of the three metrics, where ties were broken by considering the second and then third smallest ranks</a:t>
            </a:r>
          </a:p>
          <a:p>
            <a:pPr marL="171450" indent="-171450">
              <a:buFontTx/>
              <a:buChar char="-"/>
            </a:pPr>
            <a:r>
              <a:rPr lang="en-US" dirty="0"/>
              <a:t>The top 7 teams made it to the next round for human evaluation, and the winner of the competition was determined based solely on performance in the human evaluation round</a:t>
            </a:r>
          </a:p>
        </p:txBody>
      </p:sp>
      <p:sp>
        <p:nvSpPr>
          <p:cNvPr id="4" name="Slide Number Placeholder 3"/>
          <p:cNvSpPr>
            <a:spLocks noGrp="1"/>
          </p:cNvSpPr>
          <p:nvPr>
            <p:ph type="sldNum" sz="quarter" idx="5"/>
          </p:nvPr>
        </p:nvSpPr>
        <p:spPr/>
        <p:txBody>
          <a:bodyPr/>
          <a:lstStyle/>
          <a:p>
            <a:fld id="{0D0E2AE3-FEDC-7C42-829A-A62418FE24C2}" type="slidenum">
              <a:rPr lang="en-US" smtClean="0"/>
              <a:t>4</a:t>
            </a:fld>
            <a:endParaRPr lang="en-US"/>
          </a:p>
        </p:txBody>
      </p:sp>
    </p:spTree>
    <p:extLst>
      <p:ext uri="{BB962C8B-B14F-4D97-AF65-F5344CB8AC3E}">
        <p14:creationId xmlns:p14="http://schemas.microsoft.com/office/powerpoint/2010/main" val="10036493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end with just a bunch of weird things that the bots said that I found in the mechanical </a:t>
            </a:r>
            <a:r>
              <a:rPr lang="en-US" dirty="0" err="1"/>
              <a:t>turk</a:t>
            </a:r>
            <a:r>
              <a:rPr lang="en-US" dirty="0"/>
              <a:t> logs. </a:t>
            </a:r>
          </a:p>
          <a:p>
            <a:r>
              <a:rPr lang="en-US" dirty="0"/>
              <a:t>My personal favorite is “nice! Florida reminds me of the smell of beans love that”</a:t>
            </a:r>
          </a:p>
          <a:p>
            <a:endParaRPr lang="en-US" dirty="0"/>
          </a:p>
          <a:p>
            <a:r>
              <a:rPr lang="en-US" dirty="0"/>
              <a:t>Thanks everyone! I’ll hand it off to the winning team, Lost in Conversation to tell us about their model. Thanks again to everyone for their participation!</a:t>
            </a:r>
          </a:p>
        </p:txBody>
      </p:sp>
      <p:sp>
        <p:nvSpPr>
          <p:cNvPr id="4" name="Slide Number Placeholder 3"/>
          <p:cNvSpPr>
            <a:spLocks noGrp="1"/>
          </p:cNvSpPr>
          <p:nvPr>
            <p:ph type="sldNum" sz="quarter" idx="5"/>
          </p:nvPr>
        </p:nvSpPr>
        <p:spPr/>
        <p:txBody>
          <a:bodyPr/>
          <a:lstStyle/>
          <a:p>
            <a:fld id="{0D0E2AE3-FEDC-7C42-829A-A62418FE24C2}" type="slidenum">
              <a:rPr lang="en-US" smtClean="0"/>
              <a:t>42</a:t>
            </a:fld>
            <a:endParaRPr lang="en-US"/>
          </a:p>
        </p:txBody>
      </p:sp>
    </p:spTree>
    <p:extLst>
      <p:ext uri="{BB962C8B-B14F-4D97-AF65-F5344CB8AC3E}">
        <p14:creationId xmlns:p14="http://schemas.microsoft.com/office/powerpoint/2010/main" val="3962092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Note that hugging face performed best by far in most metrics</a:t>
            </a:r>
          </a:p>
        </p:txBody>
      </p:sp>
      <p:sp>
        <p:nvSpPr>
          <p:cNvPr id="4" name="Slide Number Placeholder 3"/>
          <p:cNvSpPr>
            <a:spLocks noGrp="1"/>
          </p:cNvSpPr>
          <p:nvPr>
            <p:ph type="sldNum" sz="quarter" idx="5"/>
          </p:nvPr>
        </p:nvSpPr>
        <p:spPr/>
        <p:txBody>
          <a:bodyPr/>
          <a:lstStyle/>
          <a:p>
            <a:fld id="{0D0E2AE3-FEDC-7C42-829A-A62418FE24C2}" type="slidenum">
              <a:rPr lang="en-US" smtClean="0"/>
              <a:t>5</a:t>
            </a:fld>
            <a:endParaRPr lang="en-US"/>
          </a:p>
        </p:txBody>
      </p:sp>
    </p:spTree>
    <p:extLst>
      <p:ext uri="{BB962C8B-B14F-4D97-AF65-F5344CB8AC3E}">
        <p14:creationId xmlns:p14="http://schemas.microsoft.com/office/powerpoint/2010/main" val="3349832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Further analysis on the models that were able to rank candidates</a:t>
            </a:r>
          </a:p>
          <a:p>
            <a:pPr marL="171450" indent="-171450">
              <a:buFontTx/>
              <a:buChar char="-"/>
            </a:pPr>
            <a:r>
              <a:rPr lang="en-US" dirty="0"/>
              <a:t>The Key Value Memory Network Baseline was really susceptible to this kind of distraction, as you can see the performance decreases a LOT</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D0E2AE3-FEDC-7C42-829A-A62418FE24C2}" type="slidenum">
              <a:rPr lang="en-US" smtClean="0"/>
              <a:t>8</a:t>
            </a:fld>
            <a:endParaRPr lang="en-US"/>
          </a:p>
        </p:txBody>
      </p:sp>
    </p:spTree>
    <p:extLst>
      <p:ext uri="{BB962C8B-B14F-4D97-AF65-F5344CB8AC3E}">
        <p14:creationId xmlns:p14="http://schemas.microsoft.com/office/powerpoint/2010/main" val="20856177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For the original persona-chat dataset we collected sets of revised personas, where we ask the crowd source workers to rewrite the personas from the original dataset: the rewritten personas are </a:t>
            </a:r>
            <a:r>
              <a:rPr lang="en-US" b="1" dirty="0"/>
              <a:t>rephrases</a:t>
            </a:r>
            <a:r>
              <a:rPr lang="en-US" b="0" dirty="0"/>
              <a:t>, </a:t>
            </a:r>
            <a:r>
              <a:rPr lang="en-US" b="1" dirty="0"/>
              <a:t>generalizations</a:t>
            </a:r>
            <a:r>
              <a:rPr lang="en-US" b="0" dirty="0"/>
              <a:t>, or </a:t>
            </a:r>
            <a:r>
              <a:rPr lang="en-US" b="1" dirty="0"/>
              <a:t>specializations</a:t>
            </a:r>
            <a:endParaRPr lang="en-US" b="0" dirty="0"/>
          </a:p>
          <a:p>
            <a:pPr marL="171450" indent="-171450">
              <a:buFontTx/>
              <a:buChar char="-"/>
            </a:pPr>
            <a:r>
              <a:rPr lang="en-US" dirty="0"/>
              <a:t>This is a way to measure how much the models actually understand their persona vs. how much they just rely on word overlap</a:t>
            </a:r>
          </a:p>
          <a:p>
            <a:pPr marL="171450" indent="-171450">
              <a:buFontTx/>
              <a:buChar char="-"/>
            </a:pPr>
            <a:r>
              <a:rPr lang="en-US" dirty="0"/>
              <a:t>Most models actually were pretty good at this, we didn’t see a huge deterioration in performance except in the baseline model</a:t>
            </a:r>
          </a:p>
        </p:txBody>
      </p:sp>
      <p:sp>
        <p:nvSpPr>
          <p:cNvPr id="4" name="Slide Number Placeholder 3"/>
          <p:cNvSpPr>
            <a:spLocks noGrp="1"/>
          </p:cNvSpPr>
          <p:nvPr>
            <p:ph type="sldNum" sz="quarter" idx="5"/>
          </p:nvPr>
        </p:nvSpPr>
        <p:spPr/>
        <p:txBody>
          <a:bodyPr/>
          <a:lstStyle/>
          <a:p>
            <a:fld id="{0D0E2AE3-FEDC-7C42-829A-A62418FE24C2}" type="slidenum">
              <a:rPr lang="en-US" smtClean="0"/>
              <a:t>9</a:t>
            </a:fld>
            <a:endParaRPr lang="en-US"/>
          </a:p>
        </p:txBody>
      </p:sp>
    </p:spTree>
    <p:extLst>
      <p:ext uri="{BB962C8B-B14F-4D97-AF65-F5344CB8AC3E}">
        <p14:creationId xmlns:p14="http://schemas.microsoft.com/office/powerpoint/2010/main" val="2876206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r>
              <a:rPr lang="en-US" dirty="0"/>
              <a:t>Following the automatic evaluation stage, we conducted two kinds of human evaluations which would determine the winner of the competition</a:t>
            </a:r>
          </a:p>
          <a:p>
            <a:pPr marL="171450" indent="-171450">
              <a:buFontTx/>
              <a:buChar char="-"/>
            </a:pPr>
            <a:r>
              <a:rPr lang="en-US" dirty="0"/>
              <a:t>The first kind of human evaluation we did was on mechanical </a:t>
            </a:r>
            <a:r>
              <a:rPr lang="en-US" dirty="0" err="1"/>
              <a:t>turk</a:t>
            </a:r>
            <a:endParaRPr lang="en-US" dirty="0"/>
          </a:p>
          <a:p>
            <a:pPr marL="171450" indent="-171450">
              <a:buFontTx/>
              <a:buChar char="-"/>
            </a:pPr>
            <a:endParaRPr lang="en-US" dirty="0"/>
          </a:p>
          <a:p>
            <a:pPr marL="171450" indent="-171450">
              <a:buFontTx/>
              <a:buChar char="-"/>
            </a:pPr>
            <a:r>
              <a:rPr lang="en-US" dirty="0"/>
              <a:t>Mechanical </a:t>
            </a:r>
            <a:r>
              <a:rPr lang="en-US" dirty="0" err="1"/>
              <a:t>turk</a:t>
            </a:r>
            <a:r>
              <a:rPr lang="en-US" dirty="0"/>
              <a:t> evaluations we paired paid users with the model, asked them to conduct a brief conversation and then after the conversations we asked 2 questions</a:t>
            </a:r>
          </a:p>
          <a:p>
            <a:pPr marL="171450" indent="-171450">
              <a:buFontTx/>
              <a:buChar char="-"/>
            </a:pPr>
            <a:r>
              <a:rPr lang="en-US" dirty="0"/>
              <a:t>We worked with some survey design experts to make these questions as simple and easy to understand as possible so that we would get high signal from the collected data</a:t>
            </a:r>
          </a:p>
        </p:txBody>
      </p:sp>
      <p:sp>
        <p:nvSpPr>
          <p:cNvPr id="4" name="Slide Number Placeholder 3"/>
          <p:cNvSpPr>
            <a:spLocks noGrp="1"/>
          </p:cNvSpPr>
          <p:nvPr>
            <p:ph type="sldNum" sz="quarter" idx="5"/>
          </p:nvPr>
        </p:nvSpPr>
        <p:spPr/>
        <p:txBody>
          <a:bodyPr/>
          <a:lstStyle/>
          <a:p>
            <a:fld id="{0D0E2AE3-FEDC-7C42-829A-A62418FE24C2}" type="slidenum">
              <a:rPr lang="en-US" smtClean="0"/>
              <a:t>10</a:t>
            </a:fld>
            <a:endParaRPr lang="en-US"/>
          </a:p>
        </p:txBody>
      </p:sp>
    </p:spTree>
    <p:extLst>
      <p:ext uri="{BB962C8B-B14F-4D97-AF65-F5344CB8AC3E}">
        <p14:creationId xmlns:p14="http://schemas.microsoft.com/office/powerpoint/2010/main" val="28103201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the chat interface looked liked</a:t>
            </a:r>
          </a:p>
        </p:txBody>
      </p:sp>
      <p:sp>
        <p:nvSpPr>
          <p:cNvPr id="4" name="Slide Number Placeholder 3"/>
          <p:cNvSpPr>
            <a:spLocks noGrp="1"/>
          </p:cNvSpPr>
          <p:nvPr>
            <p:ph type="sldNum" sz="quarter" idx="5"/>
          </p:nvPr>
        </p:nvSpPr>
        <p:spPr/>
        <p:txBody>
          <a:bodyPr/>
          <a:lstStyle/>
          <a:p>
            <a:fld id="{0D0E2AE3-FEDC-7C42-829A-A62418FE24C2}" type="slidenum">
              <a:rPr lang="en-US" smtClean="0"/>
              <a:t>11</a:t>
            </a:fld>
            <a:endParaRPr lang="en-US"/>
          </a:p>
        </p:txBody>
      </p:sp>
    </p:spTree>
    <p:extLst>
      <p:ext uri="{BB962C8B-B14F-4D97-AF65-F5344CB8AC3E}">
        <p14:creationId xmlns:p14="http://schemas.microsoft.com/office/powerpoint/2010/main" val="29361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7E8BED9-0124-3444-AD45-4F5C4283A8CF}"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949043-EED2-4044-A2FB-A91DEDD2CE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3428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E8BED9-0124-3444-AD45-4F5C4283A8CF}"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2286294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E8BED9-0124-3444-AD45-4F5C4283A8CF}"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949043-EED2-4044-A2FB-A91DEDD2CE3D}"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9018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E8BED9-0124-3444-AD45-4F5C4283A8CF}"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1031652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7E8BED9-0124-3444-AD45-4F5C4283A8CF}"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949043-EED2-4044-A2FB-A91DEDD2CE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0010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E8BED9-0124-3444-AD45-4F5C4283A8CF}" type="datetimeFigureOut">
              <a:rPr lang="en-US" smtClean="0"/>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162361934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E8BED9-0124-3444-AD45-4F5C4283A8CF}" type="datetimeFigureOut">
              <a:rPr lang="en-US" smtClean="0"/>
              <a:t>12/5/18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173993173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E8BED9-0124-3444-AD45-4F5C4283A8CF}" type="datetimeFigureOut">
              <a:rPr lang="en-US" smtClean="0"/>
              <a:t>12/5/18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136140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E8BED9-0124-3444-AD45-4F5C4283A8CF}" type="datetimeFigureOut">
              <a:rPr lang="en-US" smtClean="0"/>
              <a:t>12/5/18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32957141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7E8BED9-0124-3444-AD45-4F5C4283A8CF}" type="datetimeFigureOut">
              <a:rPr lang="en-US" smtClean="0"/>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949043-EED2-4044-A2FB-A91DEDD2CE3D}" type="slidenum">
              <a:rPr lang="en-US" smtClean="0"/>
              <a:t>‹#›</a:t>
            </a:fld>
            <a:endParaRPr lang="en-US"/>
          </a:p>
        </p:txBody>
      </p:sp>
    </p:spTree>
    <p:extLst>
      <p:ext uri="{BB962C8B-B14F-4D97-AF65-F5344CB8AC3E}">
        <p14:creationId xmlns:p14="http://schemas.microsoft.com/office/powerpoint/2010/main" val="126848205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E8BED9-0124-3444-AD45-4F5C4283A8CF}" type="datetimeFigureOut">
              <a:rPr lang="en-US" smtClean="0"/>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949043-EED2-4044-A2FB-A91DEDD2CE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3270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B7E8BED9-0124-3444-AD45-4F5C4283A8CF}" type="datetimeFigureOut">
              <a:rPr lang="en-US" smtClean="0"/>
              <a:t>12/5/18</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B949043-EED2-4044-A2FB-A91DEDD2CE3D}"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30658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36.emf"/><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10" Type="http://schemas.openxmlformats.org/officeDocument/2006/relationships/image" Target="../media/image53.png"/><Relationship Id="rId4" Type="http://schemas.openxmlformats.org/officeDocument/2006/relationships/image" Target="../media/image47.png"/><Relationship Id="rId9" Type="http://schemas.openxmlformats.org/officeDocument/2006/relationships/image" Target="../media/image5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C0648FB-4388-443C-8D4E-4A9FF0336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EDA5426-A290-3440-9E75-D8320FA0DD0C}"/>
              </a:ext>
            </a:extLst>
          </p:cNvPr>
          <p:cNvSpPr>
            <a:spLocks noGrp="1"/>
          </p:cNvSpPr>
          <p:nvPr>
            <p:ph type="subTitle" idx="1"/>
          </p:nvPr>
        </p:nvSpPr>
        <p:spPr>
          <a:xfrm>
            <a:off x="7662671" y="4960137"/>
            <a:ext cx="4148329" cy="1463040"/>
          </a:xfrm>
        </p:spPr>
        <p:txBody>
          <a:bodyPr>
            <a:normAutofit/>
          </a:bodyPr>
          <a:lstStyle/>
          <a:p>
            <a:r>
              <a:rPr lang="en-US" dirty="0"/>
              <a:t>Speaker: Emily Dinan</a:t>
            </a:r>
          </a:p>
          <a:p>
            <a:r>
              <a:rPr lang="en-US" dirty="0"/>
              <a:t>Facebook AI Research</a:t>
            </a:r>
          </a:p>
        </p:txBody>
      </p:sp>
      <p:sp>
        <p:nvSpPr>
          <p:cNvPr id="25" name="Rectangle 9">
            <a:extLst>
              <a:ext uri="{FF2B5EF4-FFF2-40B4-BE49-F238E27FC236}">
                <a16:creationId xmlns:a16="http://schemas.microsoft.com/office/drawing/2014/main" id="{4A8D762E-DA8D-419A-BA44-68B93D3D9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8B3B46E-62C2-454D-801A-C80C9880AE24}"/>
              </a:ext>
            </a:extLst>
          </p:cNvPr>
          <p:cNvSpPr>
            <a:spLocks noGrp="1"/>
          </p:cNvSpPr>
          <p:nvPr>
            <p:ph type="ctrTitle"/>
          </p:nvPr>
        </p:nvSpPr>
        <p:spPr>
          <a:xfrm>
            <a:off x="1286933" y="977048"/>
            <a:ext cx="9618133" cy="2960980"/>
          </a:xfrm>
        </p:spPr>
        <p:txBody>
          <a:bodyPr anchor="b">
            <a:normAutofit/>
          </a:bodyPr>
          <a:lstStyle/>
          <a:p>
            <a:pPr algn="l"/>
            <a:r>
              <a:rPr lang="en-US" sz="6000" b="1" dirty="0">
                <a:solidFill>
                  <a:srgbClr val="FFDA6B"/>
                </a:solidFill>
              </a:rPr>
              <a:t>ConvAI2 Competition</a:t>
            </a:r>
            <a:r>
              <a:rPr lang="en-US" sz="6000" b="1" dirty="0">
                <a:solidFill>
                  <a:srgbClr val="FFFFFF"/>
                </a:solidFill>
              </a:rPr>
              <a:t>: </a:t>
            </a:r>
            <a:br>
              <a:rPr lang="en-US" sz="6000" b="1" dirty="0">
                <a:solidFill>
                  <a:srgbClr val="FFFFFF"/>
                </a:solidFill>
              </a:rPr>
            </a:br>
            <a:r>
              <a:rPr lang="en-US" sz="6000" dirty="0">
                <a:solidFill>
                  <a:srgbClr val="FFFFFF"/>
                </a:solidFill>
              </a:rPr>
              <a:t>Results and Analysis</a:t>
            </a:r>
          </a:p>
        </p:txBody>
      </p:sp>
      <p:cxnSp>
        <p:nvCxnSpPr>
          <p:cNvPr id="26" name="Straight Connector 11">
            <a:extLst>
              <a:ext uri="{FF2B5EF4-FFF2-40B4-BE49-F238E27FC236}">
                <a16:creationId xmlns:a16="http://schemas.microsoft.com/office/drawing/2014/main" id="{47F95953-8E19-4C01-997F-0E959B52B7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552199" y="5234457"/>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2588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3" name="Content Placeholder 2">
            <a:extLst>
              <a:ext uri="{FF2B5EF4-FFF2-40B4-BE49-F238E27FC236}">
                <a16:creationId xmlns:a16="http://schemas.microsoft.com/office/drawing/2014/main" id="{1F3B0B03-C550-CD4B-BCE4-EE8EFF816E22}"/>
              </a:ext>
            </a:extLst>
          </p:cNvPr>
          <p:cNvSpPr>
            <a:spLocks noGrp="1"/>
          </p:cNvSpPr>
          <p:nvPr>
            <p:ph idx="1"/>
          </p:nvPr>
        </p:nvSpPr>
        <p:spPr>
          <a:xfrm>
            <a:off x="523086" y="2223370"/>
            <a:ext cx="11288957" cy="4102274"/>
          </a:xfrm>
        </p:spPr>
        <p:txBody>
          <a:bodyPr>
            <a:noAutofit/>
          </a:bodyPr>
          <a:lstStyle/>
          <a:p>
            <a:pPr>
              <a:buFont typeface="Arial" panose="020B0604020202020204" pitchFamily="34" charset="0"/>
              <a:buChar char="•"/>
            </a:pPr>
            <a:r>
              <a:rPr lang="en-US" sz="2700" b="1" dirty="0">
                <a:solidFill>
                  <a:srgbClr val="DC00DC"/>
                </a:solidFill>
              </a:rPr>
              <a:t>100</a:t>
            </a:r>
            <a:r>
              <a:rPr lang="en-US" sz="2700" dirty="0"/>
              <a:t> evaluations per model </a:t>
            </a:r>
          </a:p>
          <a:p>
            <a:pPr>
              <a:buFont typeface="Arial" panose="020B0604020202020204" pitchFamily="34" charset="0"/>
              <a:buChar char="•"/>
            </a:pPr>
            <a:r>
              <a:rPr lang="en-US" sz="2700" dirty="0"/>
              <a:t>Mechanical Turk worker and model were each assigned a persona and chat for </a:t>
            </a:r>
            <a:r>
              <a:rPr lang="en-US" sz="2700" b="1" dirty="0">
                <a:solidFill>
                  <a:srgbClr val="DC00DC"/>
                </a:solidFill>
              </a:rPr>
              <a:t>4-6 dialog turns each </a:t>
            </a:r>
          </a:p>
          <a:p>
            <a:pPr>
              <a:buFont typeface="Arial" panose="020B0604020202020204" pitchFamily="34" charset="0"/>
              <a:buChar char="•"/>
            </a:pPr>
            <a:r>
              <a:rPr lang="en-US" sz="2700" dirty="0"/>
              <a:t>After the chat, the worker is asked:</a:t>
            </a:r>
          </a:p>
          <a:p>
            <a:pPr>
              <a:buFont typeface="Arial" panose="020B0604020202020204" pitchFamily="34" charset="0"/>
              <a:buChar char="•"/>
            </a:pPr>
            <a:r>
              <a:rPr lang="en-US" sz="2700" b="1" dirty="0">
                <a:solidFill>
                  <a:srgbClr val="DC00DC"/>
                </a:solidFill>
                <a:highlight>
                  <a:srgbClr val="FFFF00"/>
                </a:highlight>
              </a:rPr>
              <a:t>How much did you enjoy talking to this user?</a:t>
            </a:r>
          </a:p>
          <a:p>
            <a:pPr lvl="1">
              <a:buFont typeface="Arial" panose="020B0604020202020204" pitchFamily="34" charset="0"/>
              <a:buChar char="•"/>
            </a:pPr>
            <a:r>
              <a:rPr lang="en-US" sz="2400" b="1" dirty="0"/>
              <a:t>Choices:</a:t>
            </a:r>
            <a:r>
              <a:rPr lang="en-US" sz="2400" dirty="0"/>
              <a:t> not at all, a little, somewhat, a lot </a:t>
            </a:r>
            <a:r>
              <a:rPr lang="en-US" sz="2400" dirty="0">
                <a:sym typeface="Wingdings" pitchFamily="2" charset="2"/>
              </a:rPr>
              <a:t> 1, 2, 3, 4</a:t>
            </a:r>
          </a:p>
          <a:p>
            <a:pPr>
              <a:buFont typeface="Arial" panose="020B0604020202020204" pitchFamily="34" charset="0"/>
              <a:buChar char="•"/>
            </a:pPr>
            <a:r>
              <a:rPr lang="en-US" sz="2700" b="1" dirty="0">
                <a:sym typeface="Wingdings" pitchFamily="2" charset="2"/>
              </a:rPr>
              <a:t>Next,</a:t>
            </a:r>
            <a:r>
              <a:rPr lang="en-US" sz="2700" dirty="0">
                <a:sym typeface="Wingdings" pitchFamily="2" charset="2"/>
              </a:rPr>
              <a:t> the worker is shown the model’s persona + a random persona, and asked: </a:t>
            </a:r>
          </a:p>
          <a:p>
            <a:pPr>
              <a:buFont typeface="Arial" panose="020B0604020202020204" pitchFamily="34" charset="0"/>
              <a:buChar char="•"/>
            </a:pPr>
            <a:r>
              <a:rPr lang="en-US" sz="2700" b="1" dirty="0">
                <a:solidFill>
                  <a:srgbClr val="DC00DC"/>
                </a:solidFill>
                <a:highlight>
                  <a:srgbClr val="FFFF00"/>
                </a:highlight>
                <a:sym typeface="Wingdings" pitchFamily="2" charset="2"/>
              </a:rPr>
              <a:t>Which prompt (character) do you think the other user was given for this conversation?</a:t>
            </a:r>
            <a:endParaRPr lang="en-US" sz="2700" b="1" dirty="0">
              <a:solidFill>
                <a:srgbClr val="DC00DC"/>
              </a:solidFill>
              <a:highlight>
                <a:srgbClr val="FFFF00"/>
              </a:highlight>
            </a:endParaRP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SET-UP</a:t>
            </a:r>
          </a:p>
        </p:txBody>
      </p:sp>
    </p:spTree>
    <p:extLst>
      <p:ext uri="{BB962C8B-B14F-4D97-AF65-F5344CB8AC3E}">
        <p14:creationId xmlns:p14="http://schemas.microsoft.com/office/powerpoint/2010/main" val="1937465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pic>
        <p:nvPicPr>
          <p:cNvPr id="6" name="Content Placeholder 5">
            <a:extLst>
              <a:ext uri="{FF2B5EF4-FFF2-40B4-BE49-F238E27FC236}">
                <a16:creationId xmlns:a16="http://schemas.microsoft.com/office/drawing/2014/main" id="{9171CCE6-81A7-6646-96B1-29552DC566CC}"/>
              </a:ext>
            </a:extLst>
          </p:cNvPr>
          <p:cNvPicPr>
            <a:picLocks noGrp="1" noChangeAspect="1"/>
          </p:cNvPicPr>
          <p:nvPr>
            <p:ph idx="1"/>
          </p:nvPr>
        </p:nvPicPr>
        <p:blipFill>
          <a:blip r:embed="rId3"/>
          <a:stretch>
            <a:fillRect/>
          </a:stretch>
        </p:blipFill>
        <p:spPr>
          <a:xfrm>
            <a:off x="798153" y="2193363"/>
            <a:ext cx="10664174" cy="4272092"/>
          </a:xfrm>
        </p:spPr>
      </p:pic>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SET-UP</a:t>
            </a:r>
          </a:p>
        </p:txBody>
      </p:sp>
      <p:pic>
        <p:nvPicPr>
          <p:cNvPr id="4" name="Picture 3">
            <a:extLst>
              <a:ext uri="{FF2B5EF4-FFF2-40B4-BE49-F238E27FC236}">
                <a16:creationId xmlns:a16="http://schemas.microsoft.com/office/drawing/2014/main" id="{6D19C4D0-CD2E-5541-8F4F-B23C0E004656}"/>
              </a:ext>
            </a:extLst>
          </p:cNvPr>
          <p:cNvPicPr>
            <a:picLocks noChangeAspect="1"/>
          </p:cNvPicPr>
          <p:nvPr/>
        </p:nvPicPr>
        <p:blipFill>
          <a:blip r:embed="rId4"/>
          <a:stretch>
            <a:fillRect/>
          </a:stretch>
        </p:blipFill>
        <p:spPr>
          <a:xfrm>
            <a:off x="5341416" y="391564"/>
            <a:ext cx="1582893" cy="1582893"/>
          </a:xfrm>
          <a:prstGeom prst="rect">
            <a:avLst/>
          </a:prstGeom>
        </p:spPr>
      </p:pic>
    </p:spTree>
    <p:extLst>
      <p:ext uri="{BB962C8B-B14F-4D97-AF65-F5344CB8AC3E}">
        <p14:creationId xmlns:p14="http://schemas.microsoft.com/office/powerpoint/2010/main" val="47275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pic>
        <p:nvPicPr>
          <p:cNvPr id="6" name="Content Placeholder 5">
            <a:extLst>
              <a:ext uri="{FF2B5EF4-FFF2-40B4-BE49-F238E27FC236}">
                <a16:creationId xmlns:a16="http://schemas.microsoft.com/office/drawing/2014/main" id="{09A5AE06-4903-7B44-A974-0EC3AA93D3E6}"/>
              </a:ext>
            </a:extLst>
          </p:cNvPr>
          <p:cNvPicPr>
            <a:picLocks noGrp="1" noChangeAspect="1"/>
          </p:cNvPicPr>
          <p:nvPr>
            <p:ph idx="1"/>
          </p:nvPr>
        </p:nvPicPr>
        <p:blipFill>
          <a:blip r:embed="rId3"/>
          <a:stretch>
            <a:fillRect/>
          </a:stretch>
        </p:blipFill>
        <p:spPr>
          <a:xfrm>
            <a:off x="1024127" y="2340485"/>
            <a:ext cx="5263328" cy="2631664"/>
          </a:xfrm>
        </p:spPr>
      </p:pic>
      <p:sp>
        <p:nvSpPr>
          <p:cNvPr id="5" name="TextBox 4">
            <a:extLst>
              <a:ext uri="{FF2B5EF4-FFF2-40B4-BE49-F238E27FC236}">
                <a16:creationId xmlns:a16="http://schemas.microsoft.com/office/drawing/2014/main" id="{BF8DE15C-58EC-524B-868E-D2F91D38C1FA}"/>
              </a:ext>
            </a:extLst>
          </p:cNvPr>
          <p:cNvSpPr txBox="1"/>
          <p:nvPr/>
        </p:nvSpPr>
        <p:spPr>
          <a:xfrm>
            <a:off x="1024127" y="1561612"/>
            <a:ext cx="5739409" cy="523220"/>
          </a:xfrm>
          <a:prstGeom prst="rect">
            <a:avLst/>
          </a:prstGeom>
          <a:noFill/>
        </p:spPr>
        <p:txBody>
          <a:bodyPr wrap="square" rtlCol="0">
            <a:spAutoFit/>
          </a:bodyPr>
          <a:lstStyle/>
          <a:p>
            <a:r>
              <a:rPr lang="en-US" sz="2800" i="1" dirty="0"/>
              <a:t>Wild SET-UP</a:t>
            </a:r>
          </a:p>
        </p:txBody>
      </p:sp>
      <p:sp>
        <p:nvSpPr>
          <p:cNvPr id="7" name="TextBox 6">
            <a:extLst>
              <a:ext uri="{FF2B5EF4-FFF2-40B4-BE49-F238E27FC236}">
                <a16:creationId xmlns:a16="http://schemas.microsoft.com/office/drawing/2014/main" id="{AFAF25FF-33D9-644E-82E2-FCCE3713CDD3}"/>
              </a:ext>
            </a:extLst>
          </p:cNvPr>
          <p:cNvSpPr txBox="1"/>
          <p:nvPr/>
        </p:nvSpPr>
        <p:spPr>
          <a:xfrm>
            <a:off x="6662797" y="1722483"/>
            <a:ext cx="4448014" cy="4524315"/>
          </a:xfrm>
          <a:prstGeom prst="rect">
            <a:avLst/>
          </a:prstGeom>
          <a:noFill/>
        </p:spPr>
        <p:txBody>
          <a:bodyPr wrap="square" rtlCol="0">
            <a:spAutoFit/>
          </a:bodyPr>
          <a:lstStyle/>
          <a:p>
            <a:pPr marL="285750" indent="-285750">
              <a:buFont typeface="Arial" panose="020B0604020202020204" pitchFamily="34" charset="0"/>
              <a:buChar char="•"/>
            </a:pPr>
            <a:r>
              <a:rPr lang="en-US" sz="3200" dirty="0"/>
              <a:t>Evaluation done in </a:t>
            </a:r>
            <a:r>
              <a:rPr lang="en-US" sz="3200" b="1" dirty="0">
                <a:solidFill>
                  <a:srgbClr val="DC00DC"/>
                </a:solidFill>
              </a:rPr>
              <a:t>Facebook Messenger </a:t>
            </a:r>
            <a:r>
              <a:rPr lang="en-US" sz="3200" dirty="0"/>
              <a:t>and </a:t>
            </a:r>
            <a:r>
              <a:rPr lang="en-US" sz="3200" b="1" dirty="0">
                <a:solidFill>
                  <a:srgbClr val="DC00DC"/>
                </a:solidFill>
              </a:rPr>
              <a:t>Telegram</a:t>
            </a:r>
          </a:p>
          <a:p>
            <a:pPr marL="285750" indent="-285750">
              <a:buFont typeface="Arial" panose="020B0604020202020204" pitchFamily="34" charset="0"/>
              <a:buChar char="•"/>
            </a:pPr>
            <a:r>
              <a:rPr lang="en-US" sz="3200" dirty="0"/>
              <a:t>Through Wednesday, </a:t>
            </a:r>
            <a:r>
              <a:rPr lang="en-US" sz="3200" b="1" dirty="0">
                <a:solidFill>
                  <a:srgbClr val="DC00DC"/>
                </a:solidFill>
              </a:rPr>
              <a:t>anyone could message </a:t>
            </a:r>
            <a:r>
              <a:rPr lang="en-US" sz="3200" dirty="0"/>
              <a:t>and get paired randomly with one of the bots to have a conversation and rate it</a:t>
            </a:r>
          </a:p>
        </p:txBody>
      </p:sp>
      <p:pic>
        <p:nvPicPr>
          <p:cNvPr id="9" name="Picture 8">
            <a:extLst>
              <a:ext uri="{FF2B5EF4-FFF2-40B4-BE49-F238E27FC236}">
                <a16:creationId xmlns:a16="http://schemas.microsoft.com/office/drawing/2014/main" id="{C590DC61-5839-394E-9119-A98382149A06}"/>
              </a:ext>
            </a:extLst>
          </p:cNvPr>
          <p:cNvPicPr>
            <a:picLocks noChangeAspect="1"/>
          </p:cNvPicPr>
          <p:nvPr/>
        </p:nvPicPr>
        <p:blipFill>
          <a:blip r:embed="rId4"/>
          <a:stretch>
            <a:fillRect/>
          </a:stretch>
        </p:blipFill>
        <p:spPr>
          <a:xfrm>
            <a:off x="1762395" y="5227802"/>
            <a:ext cx="4203700" cy="901700"/>
          </a:xfrm>
          <a:prstGeom prst="rect">
            <a:avLst/>
          </a:prstGeom>
        </p:spPr>
      </p:pic>
    </p:spTree>
    <p:extLst>
      <p:ext uri="{BB962C8B-B14F-4D97-AF65-F5344CB8AC3E}">
        <p14:creationId xmlns:p14="http://schemas.microsoft.com/office/powerpoint/2010/main" val="9169258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5" name="TextBox 4">
            <a:extLst>
              <a:ext uri="{FF2B5EF4-FFF2-40B4-BE49-F238E27FC236}">
                <a16:creationId xmlns:a16="http://schemas.microsoft.com/office/drawing/2014/main" id="{BF8DE15C-58EC-524B-868E-D2F91D38C1FA}"/>
              </a:ext>
            </a:extLst>
          </p:cNvPr>
          <p:cNvSpPr txBox="1"/>
          <p:nvPr/>
        </p:nvSpPr>
        <p:spPr>
          <a:xfrm>
            <a:off x="1024127" y="1561612"/>
            <a:ext cx="5739409" cy="523220"/>
          </a:xfrm>
          <a:prstGeom prst="rect">
            <a:avLst/>
          </a:prstGeom>
          <a:noFill/>
        </p:spPr>
        <p:txBody>
          <a:bodyPr wrap="square" rtlCol="0">
            <a:spAutoFit/>
          </a:bodyPr>
          <a:lstStyle/>
          <a:p>
            <a:r>
              <a:rPr lang="en-US" sz="2800" i="1" dirty="0"/>
              <a:t>Wild RESULTS</a:t>
            </a:r>
          </a:p>
        </p:txBody>
      </p:sp>
      <p:sp>
        <p:nvSpPr>
          <p:cNvPr id="4" name="Content Placeholder 3">
            <a:extLst>
              <a:ext uri="{FF2B5EF4-FFF2-40B4-BE49-F238E27FC236}">
                <a16:creationId xmlns:a16="http://schemas.microsoft.com/office/drawing/2014/main" id="{A3DA59FC-D09A-0D44-8D59-39F96DEC0DA2}"/>
              </a:ext>
            </a:extLst>
          </p:cNvPr>
          <p:cNvSpPr>
            <a:spLocks noGrp="1"/>
          </p:cNvSpPr>
          <p:nvPr>
            <p:ph idx="1"/>
          </p:nvPr>
        </p:nvSpPr>
        <p:spPr>
          <a:xfrm>
            <a:off x="1024129" y="2286000"/>
            <a:ext cx="3173118" cy="4023360"/>
          </a:xfrm>
        </p:spPr>
        <p:txBody>
          <a:bodyPr>
            <a:noAutofit/>
          </a:bodyPr>
          <a:lstStyle/>
          <a:p>
            <a:pPr lvl="1">
              <a:buFont typeface="Arial" panose="020B0604020202020204" pitchFamily="34" charset="0"/>
              <a:buChar char="•"/>
            </a:pPr>
            <a:r>
              <a:rPr lang="en-US" sz="3200" dirty="0"/>
              <a:t>Some conversations were really great!</a:t>
            </a:r>
          </a:p>
        </p:txBody>
      </p:sp>
      <p:pic>
        <p:nvPicPr>
          <p:cNvPr id="7" name="Picture 6">
            <a:extLst>
              <a:ext uri="{FF2B5EF4-FFF2-40B4-BE49-F238E27FC236}">
                <a16:creationId xmlns:a16="http://schemas.microsoft.com/office/drawing/2014/main" id="{9EDBC539-FC1A-DF45-A086-0650AB830EE7}"/>
              </a:ext>
            </a:extLst>
          </p:cNvPr>
          <p:cNvPicPr>
            <a:picLocks noChangeAspect="1"/>
          </p:cNvPicPr>
          <p:nvPr/>
        </p:nvPicPr>
        <p:blipFill>
          <a:blip r:embed="rId3"/>
          <a:stretch>
            <a:fillRect/>
          </a:stretch>
        </p:blipFill>
        <p:spPr>
          <a:xfrm>
            <a:off x="6929845" y="215412"/>
            <a:ext cx="4787900" cy="2692400"/>
          </a:xfrm>
          <a:prstGeom prst="rect">
            <a:avLst/>
          </a:prstGeom>
        </p:spPr>
      </p:pic>
      <p:pic>
        <p:nvPicPr>
          <p:cNvPr id="10" name="Picture 9">
            <a:extLst>
              <a:ext uri="{FF2B5EF4-FFF2-40B4-BE49-F238E27FC236}">
                <a16:creationId xmlns:a16="http://schemas.microsoft.com/office/drawing/2014/main" id="{C330502A-E6D6-9F48-B6B7-70ED7AC6458A}"/>
              </a:ext>
            </a:extLst>
          </p:cNvPr>
          <p:cNvPicPr>
            <a:picLocks noChangeAspect="1"/>
          </p:cNvPicPr>
          <p:nvPr/>
        </p:nvPicPr>
        <p:blipFill>
          <a:blip r:embed="rId4"/>
          <a:stretch>
            <a:fillRect/>
          </a:stretch>
        </p:blipFill>
        <p:spPr>
          <a:xfrm>
            <a:off x="3584388" y="2727169"/>
            <a:ext cx="6358296" cy="3965939"/>
          </a:xfrm>
          <a:prstGeom prst="rect">
            <a:avLst/>
          </a:prstGeom>
        </p:spPr>
      </p:pic>
    </p:spTree>
    <p:extLst>
      <p:ext uri="{BB962C8B-B14F-4D97-AF65-F5344CB8AC3E}">
        <p14:creationId xmlns:p14="http://schemas.microsoft.com/office/powerpoint/2010/main" val="2350145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5" name="TextBox 4">
            <a:extLst>
              <a:ext uri="{FF2B5EF4-FFF2-40B4-BE49-F238E27FC236}">
                <a16:creationId xmlns:a16="http://schemas.microsoft.com/office/drawing/2014/main" id="{BF8DE15C-58EC-524B-868E-D2F91D38C1FA}"/>
              </a:ext>
            </a:extLst>
          </p:cNvPr>
          <p:cNvSpPr txBox="1"/>
          <p:nvPr/>
        </p:nvSpPr>
        <p:spPr>
          <a:xfrm>
            <a:off x="1024127" y="1561612"/>
            <a:ext cx="5739409" cy="523220"/>
          </a:xfrm>
          <a:prstGeom prst="rect">
            <a:avLst/>
          </a:prstGeom>
          <a:noFill/>
        </p:spPr>
        <p:txBody>
          <a:bodyPr wrap="square" rtlCol="0">
            <a:spAutoFit/>
          </a:bodyPr>
          <a:lstStyle/>
          <a:p>
            <a:r>
              <a:rPr lang="en-US" sz="2800" i="1" dirty="0"/>
              <a:t>Wild RESULTS</a:t>
            </a:r>
          </a:p>
        </p:txBody>
      </p:sp>
      <p:pic>
        <p:nvPicPr>
          <p:cNvPr id="6" name="Picture 5">
            <a:extLst>
              <a:ext uri="{FF2B5EF4-FFF2-40B4-BE49-F238E27FC236}">
                <a16:creationId xmlns:a16="http://schemas.microsoft.com/office/drawing/2014/main" id="{3049B209-33EC-6845-A383-A204C8D39EA7}"/>
              </a:ext>
            </a:extLst>
          </p:cNvPr>
          <p:cNvPicPr>
            <a:picLocks noChangeAspect="1"/>
          </p:cNvPicPr>
          <p:nvPr/>
        </p:nvPicPr>
        <p:blipFill>
          <a:blip r:embed="rId3"/>
          <a:stretch>
            <a:fillRect/>
          </a:stretch>
        </p:blipFill>
        <p:spPr>
          <a:xfrm>
            <a:off x="5503679" y="585216"/>
            <a:ext cx="6154651" cy="5724144"/>
          </a:xfrm>
          <a:prstGeom prst="rect">
            <a:avLst/>
          </a:prstGeom>
        </p:spPr>
      </p:pic>
      <p:sp>
        <p:nvSpPr>
          <p:cNvPr id="11" name="Content Placeholder 3">
            <a:extLst>
              <a:ext uri="{FF2B5EF4-FFF2-40B4-BE49-F238E27FC236}">
                <a16:creationId xmlns:a16="http://schemas.microsoft.com/office/drawing/2014/main" id="{79D0912D-D1E9-8247-BF59-DD43DBCCE1AE}"/>
              </a:ext>
            </a:extLst>
          </p:cNvPr>
          <p:cNvSpPr txBox="1">
            <a:spLocks/>
          </p:cNvSpPr>
          <p:nvPr/>
        </p:nvSpPr>
        <p:spPr>
          <a:xfrm>
            <a:off x="1024129" y="2286000"/>
            <a:ext cx="3173118" cy="4023360"/>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lvl="1">
              <a:buFont typeface="Arial" panose="020B0604020202020204" pitchFamily="34" charset="0"/>
              <a:buChar char="•"/>
            </a:pPr>
            <a:r>
              <a:rPr lang="en-US" sz="3200" dirty="0"/>
              <a:t>Some conversations were really great!</a:t>
            </a:r>
          </a:p>
          <a:p>
            <a:pPr lvl="1">
              <a:buFont typeface="Arial" panose="020B0604020202020204" pitchFamily="34" charset="0"/>
              <a:buChar char="•"/>
            </a:pPr>
            <a:r>
              <a:rPr lang="en-US" sz="3200" dirty="0">
                <a:highlight>
                  <a:srgbClr val="FFFF00"/>
                </a:highlight>
              </a:rPr>
              <a:t>Others… not so much</a:t>
            </a:r>
          </a:p>
        </p:txBody>
      </p:sp>
    </p:spTree>
    <p:extLst>
      <p:ext uri="{BB962C8B-B14F-4D97-AF65-F5344CB8AC3E}">
        <p14:creationId xmlns:p14="http://schemas.microsoft.com/office/powerpoint/2010/main" val="938233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5" name="TextBox 4">
            <a:extLst>
              <a:ext uri="{FF2B5EF4-FFF2-40B4-BE49-F238E27FC236}">
                <a16:creationId xmlns:a16="http://schemas.microsoft.com/office/drawing/2014/main" id="{BF8DE15C-58EC-524B-868E-D2F91D38C1FA}"/>
              </a:ext>
            </a:extLst>
          </p:cNvPr>
          <p:cNvSpPr txBox="1"/>
          <p:nvPr/>
        </p:nvSpPr>
        <p:spPr>
          <a:xfrm>
            <a:off x="1024127" y="1561612"/>
            <a:ext cx="5739409" cy="523220"/>
          </a:xfrm>
          <a:prstGeom prst="rect">
            <a:avLst/>
          </a:prstGeom>
          <a:noFill/>
        </p:spPr>
        <p:txBody>
          <a:bodyPr wrap="square" rtlCol="0">
            <a:spAutoFit/>
          </a:bodyPr>
          <a:lstStyle/>
          <a:p>
            <a:r>
              <a:rPr lang="en-US" sz="2800" i="1" dirty="0"/>
              <a:t>Wild RESULTS</a:t>
            </a:r>
          </a:p>
        </p:txBody>
      </p:sp>
      <p:sp>
        <p:nvSpPr>
          <p:cNvPr id="4" name="Content Placeholder 3">
            <a:extLst>
              <a:ext uri="{FF2B5EF4-FFF2-40B4-BE49-F238E27FC236}">
                <a16:creationId xmlns:a16="http://schemas.microsoft.com/office/drawing/2014/main" id="{A3DA59FC-D09A-0D44-8D59-39F96DEC0DA2}"/>
              </a:ext>
            </a:extLst>
          </p:cNvPr>
          <p:cNvSpPr>
            <a:spLocks noGrp="1"/>
          </p:cNvSpPr>
          <p:nvPr>
            <p:ph idx="1"/>
          </p:nvPr>
        </p:nvSpPr>
        <p:spPr>
          <a:xfrm>
            <a:off x="1024129" y="2286000"/>
            <a:ext cx="2775140" cy="4023360"/>
          </a:xfrm>
        </p:spPr>
        <p:txBody>
          <a:bodyPr>
            <a:noAutofit/>
          </a:bodyPr>
          <a:lstStyle/>
          <a:p>
            <a:pPr>
              <a:buFont typeface="Arial" panose="020B0604020202020204" pitchFamily="34" charset="0"/>
              <a:buChar char="•"/>
            </a:pPr>
            <a:r>
              <a:rPr lang="en-US" sz="2800" dirty="0"/>
              <a:t>Some problems with </a:t>
            </a:r>
            <a:r>
              <a:rPr lang="en-US" sz="2800" b="1" dirty="0">
                <a:solidFill>
                  <a:srgbClr val="DC00DC"/>
                </a:solidFill>
              </a:rPr>
              <a:t>spammers</a:t>
            </a:r>
            <a:r>
              <a:rPr lang="en-US" sz="2800" dirty="0"/>
              <a:t> in the data collection; after reading through data we decided to </a:t>
            </a:r>
            <a:r>
              <a:rPr lang="en-US" sz="2800" b="1" dirty="0"/>
              <a:t>discount these results</a:t>
            </a:r>
          </a:p>
          <a:p>
            <a:pPr>
              <a:buFont typeface="Arial" panose="020B0604020202020204" pitchFamily="34" charset="0"/>
              <a:buChar char="•"/>
            </a:pPr>
            <a:r>
              <a:rPr lang="en-US" sz="2800" b="1" dirty="0">
                <a:highlight>
                  <a:srgbClr val="FFFF00"/>
                </a:highlight>
              </a:rPr>
              <a:t>OPEN PROBLEM: </a:t>
            </a:r>
            <a:r>
              <a:rPr lang="en-US" sz="2800" dirty="0">
                <a:highlight>
                  <a:srgbClr val="FFFF00"/>
                </a:highlight>
              </a:rPr>
              <a:t>detecting spam</a:t>
            </a:r>
          </a:p>
        </p:txBody>
      </p:sp>
      <p:pic>
        <p:nvPicPr>
          <p:cNvPr id="6" name="Picture 5">
            <a:extLst>
              <a:ext uri="{FF2B5EF4-FFF2-40B4-BE49-F238E27FC236}">
                <a16:creationId xmlns:a16="http://schemas.microsoft.com/office/drawing/2014/main" id="{E1F30F48-26A4-9F49-9718-EBC0327C1EE1}"/>
              </a:ext>
            </a:extLst>
          </p:cNvPr>
          <p:cNvPicPr>
            <a:picLocks noChangeAspect="1"/>
          </p:cNvPicPr>
          <p:nvPr/>
        </p:nvPicPr>
        <p:blipFill>
          <a:blip r:embed="rId3"/>
          <a:stretch>
            <a:fillRect/>
          </a:stretch>
        </p:blipFill>
        <p:spPr>
          <a:xfrm>
            <a:off x="8222033" y="4381754"/>
            <a:ext cx="3530600" cy="2044700"/>
          </a:xfrm>
          <a:prstGeom prst="rect">
            <a:avLst/>
          </a:prstGeom>
        </p:spPr>
      </p:pic>
      <p:pic>
        <p:nvPicPr>
          <p:cNvPr id="8" name="Picture 7">
            <a:extLst>
              <a:ext uri="{FF2B5EF4-FFF2-40B4-BE49-F238E27FC236}">
                <a16:creationId xmlns:a16="http://schemas.microsoft.com/office/drawing/2014/main" id="{67614E57-AC73-CD4B-82E5-2D98FB22AD89}"/>
              </a:ext>
            </a:extLst>
          </p:cNvPr>
          <p:cNvPicPr>
            <a:picLocks noChangeAspect="1"/>
          </p:cNvPicPr>
          <p:nvPr/>
        </p:nvPicPr>
        <p:blipFill>
          <a:blip r:embed="rId4"/>
          <a:stretch>
            <a:fillRect/>
          </a:stretch>
        </p:blipFill>
        <p:spPr>
          <a:xfrm>
            <a:off x="5868384" y="240299"/>
            <a:ext cx="4553308" cy="3902835"/>
          </a:xfrm>
          <a:prstGeom prst="rect">
            <a:avLst/>
          </a:prstGeom>
        </p:spPr>
      </p:pic>
      <p:pic>
        <p:nvPicPr>
          <p:cNvPr id="12" name="Picture 11">
            <a:extLst>
              <a:ext uri="{FF2B5EF4-FFF2-40B4-BE49-F238E27FC236}">
                <a16:creationId xmlns:a16="http://schemas.microsoft.com/office/drawing/2014/main" id="{62BF195F-E45F-8445-A063-B85567F251E8}"/>
              </a:ext>
            </a:extLst>
          </p:cNvPr>
          <p:cNvPicPr>
            <a:picLocks noChangeAspect="1"/>
          </p:cNvPicPr>
          <p:nvPr/>
        </p:nvPicPr>
        <p:blipFill>
          <a:blip r:embed="rId5"/>
          <a:stretch>
            <a:fillRect/>
          </a:stretch>
        </p:blipFill>
        <p:spPr>
          <a:xfrm>
            <a:off x="4056505" y="4165981"/>
            <a:ext cx="3908291" cy="2476246"/>
          </a:xfrm>
          <a:prstGeom prst="rect">
            <a:avLst/>
          </a:prstGeom>
        </p:spPr>
      </p:pic>
    </p:spTree>
    <p:extLst>
      <p:ext uri="{BB962C8B-B14F-4D97-AF65-F5344CB8AC3E}">
        <p14:creationId xmlns:p14="http://schemas.microsoft.com/office/powerpoint/2010/main" val="3082559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59F9-4E44-5C42-AFD6-81E2830506A9}"/>
              </a:ext>
            </a:extLst>
          </p:cNvPr>
          <p:cNvSpPr>
            <a:spLocks noGrp="1"/>
          </p:cNvSpPr>
          <p:nvPr>
            <p:ph type="title"/>
          </p:nvPr>
        </p:nvSpPr>
        <p:spPr/>
        <p:txBody>
          <a:bodyPr/>
          <a:lstStyle/>
          <a:p>
            <a:r>
              <a:rPr lang="en-US" dirty="0"/>
              <a:t>And the winner is…</a:t>
            </a:r>
          </a:p>
        </p:txBody>
      </p:sp>
      <p:sp>
        <p:nvSpPr>
          <p:cNvPr id="4" name="Content Placeholder 3">
            <a:extLst>
              <a:ext uri="{FF2B5EF4-FFF2-40B4-BE49-F238E27FC236}">
                <a16:creationId xmlns:a16="http://schemas.microsoft.com/office/drawing/2014/main" id="{47C7C31E-59CE-694F-AFEB-B8E4A57917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68268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59F9-4E44-5C42-AFD6-81E2830506A9}"/>
              </a:ext>
            </a:extLst>
          </p:cNvPr>
          <p:cNvSpPr>
            <a:spLocks noGrp="1"/>
          </p:cNvSpPr>
          <p:nvPr>
            <p:ph type="title"/>
          </p:nvPr>
        </p:nvSpPr>
        <p:spPr/>
        <p:txBody>
          <a:bodyPr/>
          <a:lstStyle/>
          <a:p>
            <a:r>
              <a:rPr lang="en-US" dirty="0"/>
              <a:t>And the winner is…</a:t>
            </a:r>
          </a:p>
        </p:txBody>
      </p:sp>
      <p:pic>
        <p:nvPicPr>
          <p:cNvPr id="5" name="Content Placeholder 4">
            <a:extLst>
              <a:ext uri="{FF2B5EF4-FFF2-40B4-BE49-F238E27FC236}">
                <a16:creationId xmlns:a16="http://schemas.microsoft.com/office/drawing/2014/main" id="{8A654C1E-19E8-B146-8CA2-A12D8FB189DE}"/>
              </a:ext>
            </a:extLst>
          </p:cNvPr>
          <p:cNvPicPr>
            <a:picLocks noGrp="1" noChangeAspect="1"/>
          </p:cNvPicPr>
          <p:nvPr>
            <p:ph idx="1"/>
          </p:nvPr>
        </p:nvPicPr>
        <p:blipFill>
          <a:blip r:embed="rId3"/>
          <a:stretch>
            <a:fillRect/>
          </a:stretch>
        </p:blipFill>
        <p:spPr>
          <a:xfrm rot="901956">
            <a:off x="7008032" y="1402899"/>
            <a:ext cx="4129853" cy="4129853"/>
          </a:xfrm>
        </p:spPr>
      </p:pic>
      <p:pic>
        <p:nvPicPr>
          <p:cNvPr id="6" name="Content Placeholder 15">
            <a:extLst>
              <a:ext uri="{FF2B5EF4-FFF2-40B4-BE49-F238E27FC236}">
                <a16:creationId xmlns:a16="http://schemas.microsoft.com/office/drawing/2014/main" id="{16384318-83FE-914F-A11C-9C569B7BC96F}"/>
              </a:ext>
            </a:extLst>
          </p:cNvPr>
          <p:cNvPicPr>
            <a:picLocks noChangeAspect="1"/>
          </p:cNvPicPr>
          <p:nvPr/>
        </p:nvPicPr>
        <p:blipFill>
          <a:blip r:embed="rId4"/>
          <a:stretch>
            <a:fillRect/>
          </a:stretch>
        </p:blipFill>
        <p:spPr>
          <a:xfrm>
            <a:off x="870124" y="3906346"/>
            <a:ext cx="3869355" cy="2579570"/>
          </a:xfrm>
          <a:prstGeom prst="rect">
            <a:avLst/>
          </a:prstGeom>
        </p:spPr>
      </p:pic>
      <p:sp>
        <p:nvSpPr>
          <p:cNvPr id="7" name="TextBox 6">
            <a:extLst>
              <a:ext uri="{FF2B5EF4-FFF2-40B4-BE49-F238E27FC236}">
                <a16:creationId xmlns:a16="http://schemas.microsoft.com/office/drawing/2014/main" id="{46F242E1-20CD-D24F-8436-F0C2C5152098}"/>
              </a:ext>
            </a:extLst>
          </p:cNvPr>
          <p:cNvSpPr txBox="1"/>
          <p:nvPr/>
        </p:nvSpPr>
        <p:spPr>
          <a:xfrm>
            <a:off x="1952243" y="1606303"/>
            <a:ext cx="7863841" cy="2123658"/>
          </a:xfrm>
          <a:prstGeom prst="rect">
            <a:avLst/>
          </a:prstGeom>
          <a:noFill/>
        </p:spPr>
        <p:txBody>
          <a:bodyPr wrap="square" rtlCol="0">
            <a:spAutoFit/>
          </a:bodyPr>
          <a:lstStyle/>
          <a:p>
            <a:r>
              <a:rPr lang="en-US" sz="6600" b="1" cap="small" dirty="0">
                <a:solidFill>
                  <a:srgbClr val="DC00DC"/>
                </a:solidFill>
              </a:rPr>
              <a:t>Lost in </a:t>
            </a:r>
          </a:p>
          <a:p>
            <a:r>
              <a:rPr lang="en-US" sz="6600" b="1" cap="small" dirty="0">
                <a:solidFill>
                  <a:srgbClr val="DC00DC"/>
                </a:solidFill>
              </a:rPr>
              <a:t>Conversation!</a:t>
            </a:r>
          </a:p>
        </p:txBody>
      </p:sp>
      <p:sp>
        <p:nvSpPr>
          <p:cNvPr id="8" name="Donut 7">
            <a:extLst>
              <a:ext uri="{FF2B5EF4-FFF2-40B4-BE49-F238E27FC236}">
                <a16:creationId xmlns:a16="http://schemas.microsoft.com/office/drawing/2014/main" id="{862D658D-D5A0-1C48-B9D2-016F90D27115}"/>
              </a:ext>
            </a:extLst>
          </p:cNvPr>
          <p:cNvSpPr/>
          <p:nvPr/>
        </p:nvSpPr>
        <p:spPr>
          <a:xfrm rot="17768916">
            <a:off x="2395015" y="5718532"/>
            <a:ext cx="1334288"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558355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a:xfrm>
            <a:off x="1024127" y="323606"/>
            <a:ext cx="9720072" cy="1499616"/>
          </a:xfrm>
        </p:spPr>
        <p:txBody>
          <a:bodyPr/>
          <a:lstStyle/>
          <a:p>
            <a:r>
              <a:rPr lang="en-US" dirty="0"/>
              <a:t>Human Evaluation </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300002"/>
            <a:ext cx="4054193" cy="523220"/>
          </a:xfrm>
          <a:prstGeom prst="rect">
            <a:avLst/>
          </a:prstGeom>
          <a:noFill/>
        </p:spPr>
        <p:txBody>
          <a:bodyPr wrap="square" rtlCol="0">
            <a:spAutoFit/>
          </a:bodyPr>
          <a:lstStyle/>
          <a:p>
            <a:r>
              <a:rPr lang="en-US" sz="2800" i="1" dirty="0"/>
              <a:t>Mechanical Turk RESULTS</a:t>
            </a:r>
          </a:p>
        </p:txBody>
      </p:sp>
      <p:pic>
        <p:nvPicPr>
          <p:cNvPr id="16" name="Content Placeholder 15">
            <a:extLst>
              <a:ext uri="{FF2B5EF4-FFF2-40B4-BE49-F238E27FC236}">
                <a16:creationId xmlns:a16="http://schemas.microsoft.com/office/drawing/2014/main" id="{BB1F81C6-FBA7-044D-93F3-5BFE4BCD3946}"/>
              </a:ext>
            </a:extLst>
          </p:cNvPr>
          <p:cNvPicPr>
            <a:picLocks noGrp="1" noChangeAspect="1"/>
          </p:cNvPicPr>
          <p:nvPr>
            <p:ph idx="1"/>
          </p:nvPr>
        </p:nvPicPr>
        <p:blipFill rotWithShape="1">
          <a:blip r:embed="rId3"/>
          <a:srcRect t="2290" r="3176"/>
          <a:stretch/>
        </p:blipFill>
        <p:spPr>
          <a:xfrm>
            <a:off x="2467759" y="1738557"/>
            <a:ext cx="7743040" cy="5209292"/>
          </a:xfrm>
        </p:spPr>
      </p:pic>
    </p:spTree>
    <p:extLst>
      <p:ext uri="{BB962C8B-B14F-4D97-AF65-F5344CB8AC3E}">
        <p14:creationId xmlns:p14="http://schemas.microsoft.com/office/powerpoint/2010/main" val="3764947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8" name="TextBox 7">
            <a:extLst>
              <a:ext uri="{FF2B5EF4-FFF2-40B4-BE49-F238E27FC236}">
                <a16:creationId xmlns:a16="http://schemas.microsoft.com/office/drawing/2014/main" id="{A5BE4AE2-AE65-1544-AC4E-2FED4A509154}"/>
              </a:ext>
            </a:extLst>
          </p:cNvPr>
          <p:cNvSpPr txBox="1"/>
          <p:nvPr/>
        </p:nvSpPr>
        <p:spPr>
          <a:xfrm rot="723191">
            <a:off x="7626989" y="1670695"/>
            <a:ext cx="4536717" cy="523220"/>
          </a:xfrm>
          <a:prstGeom prst="rect">
            <a:avLst/>
          </a:prstGeom>
          <a:noFill/>
        </p:spPr>
        <p:txBody>
          <a:bodyPr wrap="square" rtlCol="0">
            <a:spAutoFit/>
          </a:bodyPr>
          <a:lstStyle/>
          <a:p>
            <a:r>
              <a:rPr lang="en-US" sz="2800" b="1" dirty="0">
                <a:solidFill>
                  <a:srgbClr val="DC00DC"/>
                </a:solidFill>
              </a:rPr>
              <a:t>LOTS OF VARIANCE!</a:t>
            </a:r>
          </a:p>
        </p:txBody>
      </p:sp>
      <p:pic>
        <p:nvPicPr>
          <p:cNvPr id="21" name="Content Placeholder 20">
            <a:extLst>
              <a:ext uri="{FF2B5EF4-FFF2-40B4-BE49-F238E27FC236}">
                <a16:creationId xmlns:a16="http://schemas.microsoft.com/office/drawing/2014/main" id="{1BDE9859-DC73-9B45-A6AF-B45BEB397104}"/>
              </a:ext>
            </a:extLst>
          </p:cNvPr>
          <p:cNvPicPr>
            <a:picLocks noGrp="1" noChangeAspect="1"/>
          </p:cNvPicPr>
          <p:nvPr>
            <p:ph idx="1"/>
          </p:nvPr>
        </p:nvPicPr>
        <p:blipFill>
          <a:blip r:embed="rId3"/>
          <a:stretch>
            <a:fillRect/>
          </a:stretch>
        </p:blipFill>
        <p:spPr>
          <a:xfrm>
            <a:off x="1855408" y="2084832"/>
            <a:ext cx="7159751" cy="4773168"/>
          </a:xfrm>
        </p:spPr>
      </p:pic>
    </p:spTree>
    <p:extLst>
      <p:ext uri="{BB962C8B-B14F-4D97-AF65-F5344CB8AC3E}">
        <p14:creationId xmlns:p14="http://schemas.microsoft.com/office/powerpoint/2010/main" val="634367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35F1EEE-733A-6941-B87D-2406DEF81E32}"/>
              </a:ext>
            </a:extLst>
          </p:cNvPr>
          <p:cNvPicPr>
            <a:picLocks noChangeAspect="1"/>
          </p:cNvPicPr>
          <p:nvPr/>
        </p:nvPicPr>
        <p:blipFill>
          <a:blip r:embed="rId3"/>
          <a:stretch>
            <a:fillRect/>
          </a:stretch>
        </p:blipFill>
        <p:spPr>
          <a:xfrm>
            <a:off x="3884310" y="3472341"/>
            <a:ext cx="4126136" cy="2441938"/>
          </a:xfrm>
          <a:prstGeom prst="rect">
            <a:avLst/>
          </a:prstGeom>
        </p:spPr>
      </p:pic>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sp>
        <p:nvSpPr>
          <p:cNvPr id="3" name="Content Placeholder 2">
            <a:extLst>
              <a:ext uri="{FF2B5EF4-FFF2-40B4-BE49-F238E27FC236}">
                <a16:creationId xmlns:a16="http://schemas.microsoft.com/office/drawing/2014/main" id="{1F3B0B03-C550-CD4B-BCE4-EE8EFF816E22}"/>
              </a:ext>
            </a:extLst>
          </p:cNvPr>
          <p:cNvSpPr>
            <a:spLocks noGrp="1"/>
          </p:cNvSpPr>
          <p:nvPr>
            <p:ph sz="half" idx="1"/>
          </p:nvPr>
        </p:nvSpPr>
        <p:spPr>
          <a:xfrm>
            <a:off x="1024126" y="2286000"/>
            <a:ext cx="4955888" cy="3977235"/>
          </a:xfrm>
        </p:spPr>
        <p:txBody>
          <a:bodyPr>
            <a:normAutofit fontScale="92500" lnSpcReduction="20000"/>
          </a:bodyPr>
          <a:lstStyle/>
          <a:p>
            <a:pPr marL="0" indent="0">
              <a:buNone/>
            </a:pPr>
            <a:r>
              <a:rPr lang="en-US" b="1" dirty="0">
                <a:highlight>
                  <a:srgbClr val="FF00FF"/>
                </a:highlight>
              </a:rPr>
              <a:t>ORIGINAL PERSONA-CHAT DATASET:</a:t>
            </a:r>
          </a:p>
          <a:p>
            <a:pPr>
              <a:buFont typeface="Arial" panose="020B0604020202020204" pitchFamily="34" charset="0"/>
              <a:buChar char="•"/>
            </a:pPr>
            <a:r>
              <a:rPr lang="en-US" dirty="0"/>
              <a:t>TOTAL utterances: </a:t>
            </a:r>
            <a:r>
              <a:rPr lang="en-US" b="1" dirty="0"/>
              <a:t>162,064</a:t>
            </a:r>
          </a:p>
          <a:p>
            <a:pPr>
              <a:buFont typeface="Arial" panose="020B0604020202020204" pitchFamily="34" charset="0"/>
              <a:buChar char="•"/>
            </a:pPr>
            <a:r>
              <a:rPr lang="en-US" dirty="0"/>
              <a:t>TOTAL dialogs: </a:t>
            </a:r>
            <a:r>
              <a:rPr lang="en-US" b="1" dirty="0"/>
              <a:t>10,907</a:t>
            </a:r>
          </a:p>
          <a:p>
            <a:pPr>
              <a:buFont typeface="Arial" panose="020B0604020202020204" pitchFamily="34" charset="0"/>
              <a:buChar char="•"/>
            </a:pPr>
            <a:r>
              <a:rPr lang="en-US" dirty="0"/>
              <a:t>TOTAL personas: </a:t>
            </a:r>
            <a:r>
              <a:rPr lang="en-US" b="1" dirty="0"/>
              <a:t>1155</a:t>
            </a:r>
          </a:p>
          <a:p>
            <a:pPr>
              <a:buFont typeface="Arial" panose="020B0604020202020204" pitchFamily="34" charset="0"/>
              <a:buChar char="•"/>
            </a:pPr>
            <a:r>
              <a:rPr lang="en-US" dirty="0"/>
              <a:t>VALID SET: </a:t>
            </a:r>
          </a:p>
          <a:p>
            <a:pPr lvl="1">
              <a:buFont typeface="Arial" panose="020B0604020202020204" pitchFamily="34" charset="0"/>
              <a:buChar char="•"/>
            </a:pPr>
            <a:r>
              <a:rPr lang="en-US" dirty="0"/>
              <a:t>Utterances: </a:t>
            </a:r>
            <a:r>
              <a:rPr lang="en-US" b="1" dirty="0"/>
              <a:t>15,602</a:t>
            </a:r>
          </a:p>
          <a:p>
            <a:pPr lvl="1">
              <a:buFont typeface="Arial" panose="020B0604020202020204" pitchFamily="34" charset="0"/>
              <a:buChar char="•"/>
            </a:pPr>
            <a:r>
              <a:rPr lang="en-US" dirty="0"/>
              <a:t>Dialogs: </a:t>
            </a:r>
            <a:r>
              <a:rPr lang="en-US" b="1" dirty="0"/>
              <a:t>1000</a:t>
            </a:r>
          </a:p>
          <a:p>
            <a:pPr lvl="1">
              <a:buFont typeface="Arial" panose="020B0604020202020204" pitchFamily="34" charset="0"/>
              <a:buChar char="•"/>
            </a:pPr>
            <a:r>
              <a:rPr lang="en-US" dirty="0"/>
              <a:t>Personas: </a:t>
            </a:r>
            <a:r>
              <a:rPr lang="en-US" b="1" dirty="0"/>
              <a:t>100</a:t>
            </a:r>
            <a:endParaRPr lang="en-US" dirty="0"/>
          </a:p>
          <a:p>
            <a:pPr>
              <a:buFont typeface="Arial" panose="020B0604020202020204" pitchFamily="34" charset="0"/>
              <a:buChar char="•"/>
            </a:pPr>
            <a:r>
              <a:rPr lang="en-US" dirty="0"/>
              <a:t>TEST SET:</a:t>
            </a:r>
          </a:p>
          <a:p>
            <a:pPr lvl="1">
              <a:buFont typeface="Arial" panose="020B0604020202020204" pitchFamily="34" charset="0"/>
              <a:buChar char="•"/>
            </a:pPr>
            <a:r>
              <a:rPr lang="en-US" dirty="0"/>
              <a:t>Utterances: </a:t>
            </a:r>
            <a:r>
              <a:rPr lang="en-US" b="1" dirty="0"/>
              <a:t>15,024</a:t>
            </a:r>
          </a:p>
          <a:p>
            <a:pPr lvl="1">
              <a:buFont typeface="Arial" panose="020B0604020202020204" pitchFamily="34" charset="0"/>
              <a:buChar char="•"/>
            </a:pPr>
            <a:r>
              <a:rPr lang="en-US" dirty="0"/>
              <a:t>Dialogs: </a:t>
            </a:r>
            <a:r>
              <a:rPr lang="en-US" b="1" dirty="0"/>
              <a:t>968</a:t>
            </a:r>
          </a:p>
          <a:p>
            <a:pPr lvl="1">
              <a:buFont typeface="Arial" panose="020B0604020202020204" pitchFamily="34" charset="0"/>
              <a:buChar char="•"/>
            </a:pPr>
            <a:r>
              <a:rPr lang="en-US" dirty="0"/>
              <a:t>Personas: </a:t>
            </a:r>
            <a:r>
              <a:rPr lang="en-US" b="1" dirty="0"/>
              <a:t>100</a:t>
            </a:r>
            <a:endParaRPr lang="en-US" dirty="0"/>
          </a:p>
          <a:p>
            <a:pPr marL="0" indent="0">
              <a:buNone/>
            </a:pPr>
            <a:endParaRPr lang="en-US" b="1" dirty="0"/>
          </a:p>
          <a:p>
            <a:endParaRPr lang="en-US" b="1" dirty="0"/>
          </a:p>
        </p:txBody>
      </p:sp>
      <p:sp>
        <p:nvSpPr>
          <p:cNvPr id="6" name="Content Placeholder 5">
            <a:extLst>
              <a:ext uri="{FF2B5EF4-FFF2-40B4-BE49-F238E27FC236}">
                <a16:creationId xmlns:a16="http://schemas.microsoft.com/office/drawing/2014/main" id="{A03D8BD8-6DF6-D148-A356-88B86A6A7E9D}"/>
              </a:ext>
            </a:extLst>
          </p:cNvPr>
          <p:cNvSpPr>
            <a:spLocks noGrp="1"/>
          </p:cNvSpPr>
          <p:nvPr>
            <p:ph sz="half" idx="2"/>
          </p:nvPr>
        </p:nvSpPr>
        <p:spPr>
          <a:xfrm>
            <a:off x="8176577" y="2084832"/>
            <a:ext cx="3101781" cy="2928347"/>
          </a:xfrm>
        </p:spPr>
        <p:txBody>
          <a:bodyPr>
            <a:normAutofit fontScale="92500" lnSpcReduction="20000"/>
          </a:bodyPr>
          <a:lstStyle/>
          <a:p>
            <a:r>
              <a:rPr lang="en-US" sz="2800" b="1" dirty="0">
                <a:highlight>
                  <a:srgbClr val="FFFF00"/>
                </a:highlight>
              </a:rPr>
              <a:t>HIDDEN TEST SET: </a:t>
            </a:r>
            <a:endParaRPr lang="en-US" sz="2800" dirty="0">
              <a:highlight>
                <a:srgbClr val="FFFF00"/>
              </a:highlight>
            </a:endParaRPr>
          </a:p>
          <a:p>
            <a:pPr>
              <a:buFont typeface="Arial" panose="020B0604020202020204" pitchFamily="34" charset="0"/>
              <a:buChar char="•"/>
            </a:pPr>
            <a:r>
              <a:rPr lang="en-US" sz="2800" dirty="0"/>
              <a:t>Utterances: </a:t>
            </a:r>
            <a:r>
              <a:rPr lang="en-US" sz="2800" b="1" dirty="0"/>
              <a:t>13,268</a:t>
            </a:r>
          </a:p>
          <a:p>
            <a:pPr>
              <a:buFont typeface="Arial" panose="020B0604020202020204" pitchFamily="34" charset="0"/>
              <a:buChar char="•"/>
            </a:pPr>
            <a:r>
              <a:rPr lang="en-US" sz="2800" dirty="0"/>
              <a:t>Dialogs: </a:t>
            </a:r>
            <a:r>
              <a:rPr lang="en-US" sz="2800" b="1" dirty="0"/>
              <a:t>1015</a:t>
            </a:r>
          </a:p>
          <a:p>
            <a:pPr>
              <a:buFont typeface="Arial" panose="020B0604020202020204" pitchFamily="34" charset="0"/>
              <a:buChar char="•"/>
            </a:pPr>
            <a:r>
              <a:rPr lang="en-US" sz="2800" dirty="0"/>
              <a:t>Personas: </a:t>
            </a:r>
            <a:r>
              <a:rPr lang="en-US" sz="2800" b="1" dirty="0"/>
              <a:t>100</a:t>
            </a:r>
            <a:endParaRPr lang="en-US" sz="2800" dirty="0"/>
          </a:p>
        </p:txBody>
      </p:sp>
      <p:sp>
        <p:nvSpPr>
          <p:cNvPr id="5" name="TextBox 4">
            <a:extLst>
              <a:ext uri="{FF2B5EF4-FFF2-40B4-BE49-F238E27FC236}">
                <a16:creationId xmlns:a16="http://schemas.microsoft.com/office/drawing/2014/main" id="{9C9EE352-206D-584B-ABA8-BD8A7C3C7FF1}"/>
              </a:ext>
            </a:extLst>
          </p:cNvPr>
          <p:cNvSpPr txBox="1"/>
          <p:nvPr/>
        </p:nvSpPr>
        <p:spPr>
          <a:xfrm>
            <a:off x="1024128" y="1561612"/>
            <a:ext cx="2357792" cy="523220"/>
          </a:xfrm>
          <a:prstGeom prst="rect">
            <a:avLst/>
          </a:prstGeom>
          <a:noFill/>
        </p:spPr>
        <p:txBody>
          <a:bodyPr wrap="square" rtlCol="0">
            <a:spAutoFit/>
          </a:bodyPr>
          <a:lstStyle/>
          <a:p>
            <a:r>
              <a:rPr lang="en-US" sz="2800" i="1" dirty="0"/>
              <a:t>SET-UP</a:t>
            </a:r>
          </a:p>
        </p:txBody>
      </p:sp>
      <p:pic>
        <p:nvPicPr>
          <p:cNvPr id="7" name="Picture 6">
            <a:extLst>
              <a:ext uri="{FF2B5EF4-FFF2-40B4-BE49-F238E27FC236}">
                <a16:creationId xmlns:a16="http://schemas.microsoft.com/office/drawing/2014/main" id="{FBF9818E-9A28-8542-8EB3-220F824788A7}"/>
              </a:ext>
            </a:extLst>
          </p:cNvPr>
          <p:cNvPicPr>
            <a:picLocks noChangeAspect="1"/>
          </p:cNvPicPr>
          <p:nvPr/>
        </p:nvPicPr>
        <p:blipFill>
          <a:blip r:embed="rId4"/>
          <a:stretch>
            <a:fillRect/>
          </a:stretch>
        </p:blipFill>
        <p:spPr>
          <a:xfrm>
            <a:off x="8362314" y="4212067"/>
            <a:ext cx="2358665" cy="2358665"/>
          </a:xfrm>
          <a:prstGeom prst="rect">
            <a:avLst/>
          </a:prstGeom>
        </p:spPr>
      </p:pic>
    </p:spTree>
    <p:extLst>
      <p:ext uri="{BB962C8B-B14F-4D97-AF65-F5344CB8AC3E}">
        <p14:creationId xmlns:p14="http://schemas.microsoft.com/office/powerpoint/2010/main" val="310403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CALIBRATION </a:t>
            </a:r>
          </a:p>
        </p:txBody>
      </p:sp>
      <p:sp>
        <p:nvSpPr>
          <p:cNvPr id="4" name="Content Placeholder 3">
            <a:extLst>
              <a:ext uri="{FF2B5EF4-FFF2-40B4-BE49-F238E27FC236}">
                <a16:creationId xmlns:a16="http://schemas.microsoft.com/office/drawing/2014/main" id="{13DAD5E3-00FB-564C-ACDB-A8B0B15CEA01}"/>
              </a:ext>
            </a:extLst>
          </p:cNvPr>
          <p:cNvSpPr>
            <a:spLocks noGrp="1"/>
          </p:cNvSpPr>
          <p:nvPr>
            <p:ph sz="half" idx="1"/>
          </p:nvPr>
        </p:nvSpPr>
        <p:spPr/>
        <p:txBody>
          <a:bodyPr/>
          <a:lstStyle/>
          <a:p>
            <a:r>
              <a:rPr lang="en-US" sz="2800" b="1" dirty="0">
                <a:solidFill>
                  <a:srgbClr val="DC00DC"/>
                </a:solidFill>
              </a:rPr>
              <a:t>Reducing annotator bias with Bayesian calibration!</a:t>
            </a:r>
            <a:endParaRPr lang="en-US" sz="2800" dirty="0"/>
          </a:p>
          <a:p>
            <a:pPr>
              <a:buFont typeface="Arial" panose="020B0604020202020204" pitchFamily="34" charset="0"/>
              <a:buChar char="•"/>
            </a:pPr>
            <a:r>
              <a:rPr lang="en-US" dirty="0"/>
              <a:t>Some annotators are quite harsh while others are quite generous </a:t>
            </a:r>
            <a:r>
              <a:rPr lang="en-US" dirty="0">
                <a:sym typeface="Wingdings" pitchFamily="2" charset="2"/>
              </a:rPr>
              <a:t> average score has high variance</a:t>
            </a:r>
            <a:endParaRPr lang="en-US" dirty="0"/>
          </a:p>
          <a:p>
            <a:pPr>
              <a:buFont typeface="Arial" panose="020B0604020202020204" pitchFamily="34" charset="0"/>
              <a:buChar char="•"/>
            </a:pPr>
            <a:r>
              <a:rPr lang="en-US" dirty="0"/>
              <a:t>Method from </a:t>
            </a:r>
            <a:r>
              <a:rPr lang="en-US" i="1" dirty="0"/>
              <a:t>Importance of a Search Strategy in Neural Dialogue Modeling, </a:t>
            </a:r>
            <a:r>
              <a:rPr lang="en-US" b="1" dirty="0"/>
              <a:t>Kulikov et. al 2018 </a:t>
            </a:r>
            <a:r>
              <a:rPr lang="en-US" dirty="0"/>
              <a:t>(available on </a:t>
            </a:r>
            <a:r>
              <a:rPr lang="en-US" dirty="0" err="1"/>
              <a:t>arXiv</a:t>
            </a:r>
            <a:r>
              <a:rPr lang="en-US" dirty="0"/>
              <a:t>)</a:t>
            </a:r>
          </a:p>
          <a:p>
            <a:pPr marL="0" indent="0">
              <a:buNone/>
            </a:pPr>
            <a:endParaRPr lang="en-US" dirty="0"/>
          </a:p>
          <a:p>
            <a:endParaRPr lang="en-US" b="1" dirty="0">
              <a:solidFill>
                <a:srgbClr val="DC00DC"/>
              </a:solidFill>
            </a:endParaRPr>
          </a:p>
        </p:txBody>
      </p:sp>
      <p:pic>
        <p:nvPicPr>
          <p:cNvPr id="8" name="Content Placeholder 7">
            <a:extLst>
              <a:ext uri="{FF2B5EF4-FFF2-40B4-BE49-F238E27FC236}">
                <a16:creationId xmlns:a16="http://schemas.microsoft.com/office/drawing/2014/main" id="{7E5EE532-C0A5-3947-876F-4438FCF4E062}"/>
              </a:ext>
            </a:extLst>
          </p:cNvPr>
          <p:cNvPicPr>
            <a:picLocks noGrp="1" noChangeAspect="1"/>
          </p:cNvPicPr>
          <p:nvPr>
            <p:ph sz="half" idx="2"/>
          </p:nvPr>
        </p:nvPicPr>
        <p:blipFill>
          <a:blip r:embed="rId3"/>
          <a:stretch>
            <a:fillRect/>
          </a:stretch>
        </p:blipFill>
        <p:spPr>
          <a:xfrm>
            <a:off x="6145005" y="2852057"/>
            <a:ext cx="4751595" cy="2935985"/>
          </a:xfrm>
        </p:spPr>
      </p:pic>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10" name="TextBox 9">
            <a:extLst>
              <a:ext uri="{FF2B5EF4-FFF2-40B4-BE49-F238E27FC236}">
                <a16:creationId xmlns:a16="http://schemas.microsoft.com/office/drawing/2014/main" id="{B9E184D6-86D8-9240-A57C-CC67E19EED34}"/>
              </a:ext>
            </a:extLst>
          </p:cNvPr>
          <p:cNvSpPr txBox="1"/>
          <p:nvPr/>
        </p:nvSpPr>
        <p:spPr>
          <a:xfrm>
            <a:off x="6145005" y="2400898"/>
            <a:ext cx="3820886" cy="523220"/>
          </a:xfrm>
          <a:prstGeom prst="rect">
            <a:avLst/>
          </a:prstGeom>
          <a:noFill/>
        </p:spPr>
        <p:txBody>
          <a:bodyPr wrap="square" rtlCol="0">
            <a:spAutoFit/>
          </a:bodyPr>
          <a:lstStyle/>
          <a:p>
            <a:r>
              <a:rPr lang="en-US" sz="2800" b="1" dirty="0">
                <a:highlight>
                  <a:srgbClr val="FFFF00"/>
                </a:highlight>
              </a:rPr>
              <a:t>SET-UP:</a:t>
            </a:r>
          </a:p>
        </p:txBody>
      </p:sp>
    </p:spTree>
    <p:extLst>
      <p:ext uri="{BB962C8B-B14F-4D97-AF65-F5344CB8AC3E}">
        <p14:creationId xmlns:p14="http://schemas.microsoft.com/office/powerpoint/2010/main" val="1237167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pic>
        <p:nvPicPr>
          <p:cNvPr id="17" name="Content Placeholder 16">
            <a:extLst>
              <a:ext uri="{FF2B5EF4-FFF2-40B4-BE49-F238E27FC236}">
                <a16:creationId xmlns:a16="http://schemas.microsoft.com/office/drawing/2014/main" id="{7E8A09FF-E853-424E-9A48-2B19BC5BC00B}"/>
              </a:ext>
            </a:extLst>
          </p:cNvPr>
          <p:cNvPicPr>
            <a:picLocks noGrp="1" noChangeAspect="1"/>
          </p:cNvPicPr>
          <p:nvPr>
            <p:ph idx="1"/>
          </p:nvPr>
        </p:nvPicPr>
        <p:blipFill>
          <a:blip r:embed="rId3"/>
          <a:stretch>
            <a:fillRect/>
          </a:stretch>
        </p:blipFill>
        <p:spPr>
          <a:xfrm>
            <a:off x="1947427" y="2084832"/>
            <a:ext cx="7230439" cy="4820293"/>
          </a:xfrm>
        </p:spPr>
      </p:pic>
      <p:sp>
        <p:nvSpPr>
          <p:cNvPr id="18" name="TextBox 17">
            <a:extLst>
              <a:ext uri="{FF2B5EF4-FFF2-40B4-BE49-F238E27FC236}">
                <a16:creationId xmlns:a16="http://schemas.microsoft.com/office/drawing/2014/main" id="{80231407-7D72-1440-B136-086A474B4453}"/>
              </a:ext>
            </a:extLst>
          </p:cNvPr>
          <p:cNvSpPr txBox="1"/>
          <p:nvPr/>
        </p:nvSpPr>
        <p:spPr>
          <a:xfrm rot="675012">
            <a:off x="7859486" y="1998244"/>
            <a:ext cx="3581400" cy="461665"/>
          </a:xfrm>
          <a:prstGeom prst="rect">
            <a:avLst/>
          </a:prstGeom>
          <a:noFill/>
        </p:spPr>
        <p:txBody>
          <a:bodyPr wrap="square" rtlCol="0">
            <a:spAutoFit/>
          </a:bodyPr>
          <a:lstStyle/>
          <a:p>
            <a:r>
              <a:rPr lang="en-US" sz="2400" b="1" dirty="0">
                <a:solidFill>
                  <a:srgbClr val="DC00DC"/>
                </a:solidFill>
              </a:rPr>
              <a:t>AFTER CALIBRATION</a:t>
            </a:r>
          </a:p>
        </p:txBody>
      </p:sp>
    </p:spTree>
    <p:extLst>
      <p:ext uri="{BB962C8B-B14F-4D97-AF65-F5344CB8AC3E}">
        <p14:creationId xmlns:p14="http://schemas.microsoft.com/office/powerpoint/2010/main" val="2459244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Human Evaluation </a:t>
            </a:r>
          </a:p>
        </p:txBody>
      </p:sp>
      <p:sp>
        <p:nvSpPr>
          <p:cNvPr id="4" name="Content Placeholder 3">
            <a:extLst>
              <a:ext uri="{FF2B5EF4-FFF2-40B4-BE49-F238E27FC236}">
                <a16:creationId xmlns:a16="http://schemas.microsoft.com/office/drawing/2014/main" id="{71D3040D-9E0F-9048-9D3B-7A6018671B64}"/>
              </a:ext>
            </a:extLst>
          </p:cNvPr>
          <p:cNvSpPr>
            <a:spLocks noGrp="1"/>
          </p:cNvSpPr>
          <p:nvPr>
            <p:ph sz="half" idx="2"/>
          </p:nvPr>
        </p:nvSpPr>
        <p:spPr/>
        <p:txBody>
          <a:bodyPr/>
          <a:lstStyle/>
          <a:p>
            <a:r>
              <a:rPr lang="en-US" b="1" dirty="0">
                <a:solidFill>
                  <a:srgbClr val="DC00DC"/>
                </a:solidFill>
              </a:rPr>
              <a:t>AFTER</a:t>
            </a:r>
            <a:r>
              <a:rPr lang="en-US" b="1" dirty="0"/>
              <a:t> CALIBRATION</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b="1" dirty="0">
                <a:solidFill>
                  <a:srgbClr val="DC00DC"/>
                </a:solidFill>
              </a:rPr>
              <a:t>BEFORE</a:t>
            </a:r>
            <a:r>
              <a:rPr lang="en-US" b="1" dirty="0"/>
              <a:t> CALIBRATION</a:t>
            </a:r>
          </a:p>
        </p:txBody>
      </p:sp>
      <p:pic>
        <p:nvPicPr>
          <p:cNvPr id="14" name="Picture 13">
            <a:extLst>
              <a:ext uri="{FF2B5EF4-FFF2-40B4-BE49-F238E27FC236}">
                <a16:creationId xmlns:a16="http://schemas.microsoft.com/office/drawing/2014/main" id="{235B2F1D-71B8-614A-8F88-1A4A9612A339}"/>
              </a:ext>
            </a:extLst>
          </p:cNvPr>
          <p:cNvPicPr>
            <a:picLocks noChangeAspect="1"/>
          </p:cNvPicPr>
          <p:nvPr/>
        </p:nvPicPr>
        <p:blipFill>
          <a:blip r:embed="rId3"/>
          <a:stretch>
            <a:fillRect/>
          </a:stretch>
        </p:blipFill>
        <p:spPr>
          <a:xfrm>
            <a:off x="5840001" y="2712508"/>
            <a:ext cx="4911953" cy="3274635"/>
          </a:xfrm>
          <a:prstGeom prst="rect">
            <a:avLst/>
          </a:prstGeom>
        </p:spPr>
      </p:pic>
      <p:pic>
        <p:nvPicPr>
          <p:cNvPr id="18" name="Content Placeholder 17">
            <a:extLst>
              <a:ext uri="{FF2B5EF4-FFF2-40B4-BE49-F238E27FC236}">
                <a16:creationId xmlns:a16="http://schemas.microsoft.com/office/drawing/2014/main" id="{ED66D108-6BAC-0D4F-B635-5C7740646ADF}"/>
              </a:ext>
            </a:extLst>
          </p:cNvPr>
          <p:cNvPicPr>
            <a:picLocks noGrp="1" noChangeAspect="1"/>
          </p:cNvPicPr>
          <p:nvPr>
            <p:ph sz="half" idx="1"/>
          </p:nvPr>
        </p:nvPicPr>
        <p:blipFill>
          <a:blip r:embed="rId4"/>
          <a:stretch>
            <a:fillRect/>
          </a:stretch>
        </p:blipFill>
        <p:spPr>
          <a:xfrm>
            <a:off x="1023938" y="2712508"/>
            <a:ext cx="4754562" cy="3169708"/>
          </a:xfrm>
        </p:spPr>
      </p:pic>
      <p:sp>
        <p:nvSpPr>
          <p:cNvPr id="8" name="TextBox 7">
            <a:extLst>
              <a:ext uri="{FF2B5EF4-FFF2-40B4-BE49-F238E27FC236}">
                <a16:creationId xmlns:a16="http://schemas.microsoft.com/office/drawing/2014/main" id="{16916B52-D92A-FA4E-9945-384DF47B1386}"/>
              </a:ext>
            </a:extLst>
          </p:cNvPr>
          <p:cNvSpPr txBox="1"/>
          <p:nvPr/>
        </p:nvSpPr>
        <p:spPr>
          <a:xfrm>
            <a:off x="2855503" y="6077891"/>
            <a:ext cx="7487216" cy="461665"/>
          </a:xfrm>
          <a:prstGeom prst="rect">
            <a:avLst/>
          </a:prstGeom>
          <a:noFill/>
        </p:spPr>
        <p:txBody>
          <a:bodyPr wrap="square" rtlCol="0">
            <a:spAutoFit/>
          </a:bodyPr>
          <a:lstStyle/>
          <a:p>
            <a:r>
              <a:rPr lang="en-US" sz="2400" b="1" dirty="0">
                <a:highlight>
                  <a:srgbClr val="FFFF00"/>
                </a:highlight>
              </a:rPr>
              <a:t>Same conclusion after reducing annotator bias</a:t>
            </a:r>
          </a:p>
        </p:txBody>
      </p:sp>
    </p:spTree>
    <p:extLst>
      <p:ext uri="{BB962C8B-B14F-4D97-AF65-F5344CB8AC3E}">
        <p14:creationId xmlns:p14="http://schemas.microsoft.com/office/powerpoint/2010/main" val="2925896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AEF1-1FA2-FB46-BAB7-5DB55BD7B7C7}"/>
              </a:ext>
            </a:extLst>
          </p:cNvPr>
          <p:cNvSpPr>
            <a:spLocks noGrp="1"/>
          </p:cNvSpPr>
          <p:nvPr>
            <p:ph type="title"/>
          </p:nvPr>
        </p:nvSpPr>
        <p:spPr/>
        <p:txBody>
          <a:bodyPr/>
          <a:lstStyle/>
          <a:p>
            <a:r>
              <a:rPr lang="en-US" dirty="0"/>
              <a:t>Human Evaluation </a:t>
            </a:r>
          </a:p>
        </p:txBody>
      </p:sp>
      <p:sp>
        <p:nvSpPr>
          <p:cNvPr id="3" name="Content Placeholder 2">
            <a:extLst>
              <a:ext uri="{FF2B5EF4-FFF2-40B4-BE49-F238E27FC236}">
                <a16:creationId xmlns:a16="http://schemas.microsoft.com/office/drawing/2014/main" id="{BEABB67B-1F8E-A445-87AC-4593C3DA320A}"/>
              </a:ext>
            </a:extLst>
          </p:cNvPr>
          <p:cNvSpPr>
            <a:spLocks noGrp="1"/>
          </p:cNvSpPr>
          <p:nvPr>
            <p:ph idx="1"/>
          </p:nvPr>
        </p:nvSpPr>
        <p:spPr/>
        <p:txBody>
          <a:bodyPr>
            <a:normAutofit/>
          </a:bodyPr>
          <a:lstStyle/>
          <a:p>
            <a:r>
              <a:rPr lang="en-US" sz="3600" b="1" dirty="0">
                <a:solidFill>
                  <a:srgbClr val="DC00DC"/>
                </a:solidFill>
              </a:rPr>
              <a:t>How well did the models use the personas?</a:t>
            </a:r>
          </a:p>
        </p:txBody>
      </p:sp>
      <p:sp>
        <p:nvSpPr>
          <p:cNvPr id="5" name="TextBox 4">
            <a:extLst>
              <a:ext uri="{FF2B5EF4-FFF2-40B4-BE49-F238E27FC236}">
                <a16:creationId xmlns:a16="http://schemas.microsoft.com/office/drawing/2014/main" id="{05DE59F1-69B0-814A-8F48-3576C1040913}"/>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pic>
        <p:nvPicPr>
          <p:cNvPr id="7" name="Picture 6">
            <a:extLst>
              <a:ext uri="{FF2B5EF4-FFF2-40B4-BE49-F238E27FC236}">
                <a16:creationId xmlns:a16="http://schemas.microsoft.com/office/drawing/2014/main" id="{21E64D42-9A20-1146-9D11-68656ECB21F1}"/>
              </a:ext>
            </a:extLst>
          </p:cNvPr>
          <p:cNvPicPr>
            <a:picLocks noChangeAspect="1"/>
          </p:cNvPicPr>
          <p:nvPr/>
        </p:nvPicPr>
        <p:blipFill>
          <a:blip r:embed="rId3"/>
          <a:stretch>
            <a:fillRect/>
          </a:stretch>
        </p:blipFill>
        <p:spPr>
          <a:xfrm>
            <a:off x="5304814" y="2779613"/>
            <a:ext cx="5756998" cy="3837999"/>
          </a:xfrm>
          <a:prstGeom prst="rect">
            <a:avLst/>
          </a:prstGeom>
        </p:spPr>
      </p:pic>
      <p:sp>
        <p:nvSpPr>
          <p:cNvPr id="8" name="TextBox 7">
            <a:extLst>
              <a:ext uri="{FF2B5EF4-FFF2-40B4-BE49-F238E27FC236}">
                <a16:creationId xmlns:a16="http://schemas.microsoft.com/office/drawing/2014/main" id="{2BECDDE0-BBA2-E748-990E-745DD6429D96}"/>
              </a:ext>
            </a:extLst>
          </p:cNvPr>
          <p:cNvSpPr txBox="1"/>
          <p:nvPr/>
        </p:nvSpPr>
        <p:spPr>
          <a:xfrm>
            <a:off x="1024127" y="3882181"/>
            <a:ext cx="4280687" cy="830997"/>
          </a:xfrm>
          <a:prstGeom prst="rect">
            <a:avLst/>
          </a:prstGeom>
          <a:noFill/>
        </p:spPr>
        <p:txBody>
          <a:bodyPr wrap="square" rtlCol="0">
            <a:spAutoFit/>
          </a:bodyPr>
          <a:lstStyle/>
          <a:p>
            <a:r>
              <a:rPr lang="en-US" sz="2400" b="1" dirty="0">
                <a:highlight>
                  <a:srgbClr val="FFFF00"/>
                </a:highlight>
              </a:rPr>
              <a:t>Every team did better than the baseline except Happy Minions</a:t>
            </a:r>
          </a:p>
        </p:txBody>
      </p:sp>
      <p:sp>
        <p:nvSpPr>
          <p:cNvPr id="9" name="Donut 8">
            <a:extLst>
              <a:ext uri="{FF2B5EF4-FFF2-40B4-BE49-F238E27FC236}">
                <a16:creationId xmlns:a16="http://schemas.microsoft.com/office/drawing/2014/main" id="{20CF7AF8-F258-8140-A486-4371E840B984}"/>
              </a:ext>
            </a:extLst>
          </p:cNvPr>
          <p:cNvSpPr/>
          <p:nvPr/>
        </p:nvSpPr>
        <p:spPr>
          <a:xfrm rot="17768916">
            <a:off x="5550909" y="5378666"/>
            <a:ext cx="1334288"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D78810E4-C152-6648-8D64-357CBD8003ED}"/>
              </a:ext>
            </a:extLst>
          </p:cNvPr>
          <p:cNvSpPr txBox="1"/>
          <p:nvPr/>
        </p:nvSpPr>
        <p:spPr>
          <a:xfrm rot="447022">
            <a:off x="3904933" y="6053931"/>
            <a:ext cx="2573268" cy="338554"/>
          </a:xfrm>
          <a:prstGeom prst="rect">
            <a:avLst/>
          </a:prstGeom>
          <a:noFill/>
        </p:spPr>
        <p:txBody>
          <a:bodyPr wrap="square" rtlCol="0">
            <a:spAutoFit/>
          </a:bodyPr>
          <a:lstStyle/>
          <a:p>
            <a:r>
              <a:rPr lang="en-US" sz="1600" b="1" dirty="0"/>
              <a:t>98% detection rate!</a:t>
            </a:r>
          </a:p>
        </p:txBody>
      </p:sp>
      <p:cxnSp>
        <p:nvCxnSpPr>
          <p:cNvPr id="11" name="Straight Arrow Connector 10">
            <a:extLst>
              <a:ext uri="{FF2B5EF4-FFF2-40B4-BE49-F238E27FC236}">
                <a16:creationId xmlns:a16="http://schemas.microsoft.com/office/drawing/2014/main" id="{F27FD356-52B6-2545-9ACA-A31E0070FADD}"/>
              </a:ext>
            </a:extLst>
          </p:cNvPr>
          <p:cNvCxnSpPr>
            <a:cxnSpLocks/>
          </p:cNvCxnSpPr>
          <p:nvPr/>
        </p:nvCxnSpPr>
        <p:spPr>
          <a:xfrm flipV="1">
            <a:off x="5078320" y="5792522"/>
            <a:ext cx="675117" cy="26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8519100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Further Analysis</a:t>
            </a:r>
          </a:p>
        </p:txBody>
      </p:sp>
      <p:graphicFrame>
        <p:nvGraphicFramePr>
          <p:cNvPr id="6" name="Content Placeholder 5">
            <a:extLst>
              <a:ext uri="{FF2B5EF4-FFF2-40B4-BE49-F238E27FC236}">
                <a16:creationId xmlns:a16="http://schemas.microsoft.com/office/drawing/2014/main" id="{2D1B989E-9747-2F43-808D-E17FA58EAF1A}"/>
              </a:ext>
            </a:extLst>
          </p:cNvPr>
          <p:cNvGraphicFramePr>
            <a:graphicFrameLocks noGrp="1"/>
          </p:cNvGraphicFramePr>
          <p:nvPr>
            <p:ph idx="1"/>
            <p:extLst>
              <p:ext uri="{D42A27DB-BD31-4B8C-83A1-F6EECF244321}">
                <p14:modId xmlns:p14="http://schemas.microsoft.com/office/powerpoint/2010/main" val="71083659"/>
              </p:ext>
            </p:extLst>
          </p:nvPr>
        </p:nvGraphicFramePr>
        <p:xfrm>
          <a:off x="587818" y="2066488"/>
          <a:ext cx="8343567" cy="4593588"/>
        </p:xfrm>
        <a:graphic>
          <a:graphicData uri="http://schemas.openxmlformats.org/drawingml/2006/table">
            <a:tbl>
              <a:tblPr firstRow="1" bandRow="1">
                <a:tableStyleId>{5C22544A-7EE6-4342-B048-85BDC9FD1C3A}</a:tableStyleId>
              </a:tblPr>
              <a:tblGrid>
                <a:gridCol w="1517328">
                  <a:extLst>
                    <a:ext uri="{9D8B030D-6E8A-4147-A177-3AD203B41FA5}">
                      <a16:colId xmlns:a16="http://schemas.microsoft.com/office/drawing/2014/main" val="3620999357"/>
                    </a:ext>
                  </a:extLst>
                </a:gridCol>
                <a:gridCol w="1145322">
                  <a:extLst>
                    <a:ext uri="{9D8B030D-6E8A-4147-A177-3AD203B41FA5}">
                      <a16:colId xmlns:a16="http://schemas.microsoft.com/office/drawing/2014/main" val="4158742289"/>
                    </a:ext>
                  </a:extLst>
                </a:gridCol>
                <a:gridCol w="1297533">
                  <a:extLst>
                    <a:ext uri="{9D8B030D-6E8A-4147-A177-3AD203B41FA5}">
                      <a16:colId xmlns:a16="http://schemas.microsoft.com/office/drawing/2014/main" val="1539217400"/>
                    </a:ext>
                  </a:extLst>
                </a:gridCol>
                <a:gridCol w="1244881">
                  <a:extLst>
                    <a:ext uri="{9D8B030D-6E8A-4147-A177-3AD203B41FA5}">
                      <a16:colId xmlns:a16="http://schemas.microsoft.com/office/drawing/2014/main" val="2922462473"/>
                    </a:ext>
                  </a:extLst>
                </a:gridCol>
                <a:gridCol w="1501541">
                  <a:extLst>
                    <a:ext uri="{9D8B030D-6E8A-4147-A177-3AD203B41FA5}">
                      <a16:colId xmlns:a16="http://schemas.microsoft.com/office/drawing/2014/main" val="2003665356"/>
                    </a:ext>
                  </a:extLst>
                </a:gridCol>
                <a:gridCol w="1636962">
                  <a:extLst>
                    <a:ext uri="{9D8B030D-6E8A-4147-A177-3AD203B41FA5}">
                      <a16:colId xmlns:a16="http://schemas.microsoft.com/office/drawing/2014/main" val="2530755597"/>
                    </a:ext>
                  </a:extLst>
                </a:gridCol>
              </a:tblGrid>
              <a:tr h="631031">
                <a:tc>
                  <a:txBody>
                    <a:bodyPr/>
                    <a:lstStyle/>
                    <a:p>
                      <a:r>
                        <a:rPr lang="en-US" dirty="0"/>
                        <a:t>Model Name</a:t>
                      </a:r>
                    </a:p>
                  </a:txBody>
                  <a:tcPr anchor="ctr"/>
                </a:tc>
                <a:tc>
                  <a:txBody>
                    <a:bodyPr/>
                    <a:lstStyle/>
                    <a:p>
                      <a:r>
                        <a:rPr lang="en-US" sz="1400" dirty="0"/>
                        <a:t>Human </a:t>
                      </a:r>
                      <a:r>
                        <a:rPr lang="en-US" sz="1400" dirty="0" err="1"/>
                        <a:t>Eval</a:t>
                      </a:r>
                      <a:r>
                        <a:rPr lang="en-US" sz="1400" dirty="0"/>
                        <a:t> Score </a:t>
                      </a:r>
                    </a:p>
                  </a:txBody>
                  <a:tcPr anchor="ctr"/>
                </a:tc>
                <a:tc>
                  <a:txBody>
                    <a:bodyPr/>
                    <a:lstStyle/>
                    <a:p>
                      <a:r>
                        <a:rPr lang="en-US" sz="1400" dirty="0"/>
                        <a:t>Avg. # words (model)</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n-lt"/>
                          <a:ea typeface="+mn-ea"/>
                          <a:cs typeface="+mn-cs"/>
                        </a:rPr>
                        <a:t>Avg. # words (human)</a:t>
                      </a:r>
                    </a:p>
                  </a:txBody>
                  <a:tcPr anchor="ctr"/>
                </a:tc>
                <a:tc>
                  <a:txBody>
                    <a:bodyPr/>
                    <a:lstStyle/>
                    <a:p>
                      <a:r>
                        <a:rPr lang="en-US" sz="1400" dirty="0"/>
                        <a:t>Avg. # characters (model)</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n-lt"/>
                          <a:ea typeface="+mn-ea"/>
                          <a:cs typeface="+mn-cs"/>
                        </a:rPr>
                        <a:t>Avg. # characters (human)</a:t>
                      </a:r>
                    </a:p>
                  </a:txBody>
                  <a:tcPr anchor="ctr"/>
                </a:tc>
                <a:extLst>
                  <a:ext uri="{0D108BD9-81ED-4DB2-BD59-A6C34878D82A}">
                    <a16:rowId xmlns:a16="http://schemas.microsoft.com/office/drawing/2014/main" val="3963406907"/>
                  </a:ext>
                </a:extLst>
              </a:tr>
              <a:tr h="348535">
                <a:tc>
                  <a:txBody>
                    <a:bodyPr/>
                    <a:lstStyle/>
                    <a:p>
                      <a:r>
                        <a:rPr lang="en-US" b="0" dirty="0"/>
                        <a:t>Human</a:t>
                      </a:r>
                    </a:p>
                  </a:txBody>
                  <a:tcPr anchor="ctr"/>
                </a:tc>
                <a:tc>
                  <a:txBody>
                    <a:bodyPr/>
                    <a:lstStyle/>
                    <a:p>
                      <a:r>
                        <a:rPr lang="en-US" b="1" dirty="0">
                          <a:solidFill>
                            <a:srgbClr val="0070C0"/>
                          </a:solidFill>
                        </a:rPr>
                        <a:t>3.46</a:t>
                      </a:r>
                    </a:p>
                  </a:txBody>
                  <a:tcPr anchor="ctr"/>
                </a:tc>
                <a:tc>
                  <a:txBody>
                    <a:bodyPr/>
                    <a:lstStyle/>
                    <a:p>
                      <a:r>
                        <a:rPr lang="en-US" b="1" dirty="0">
                          <a:solidFill>
                            <a:srgbClr val="0070C0"/>
                          </a:solidFill>
                        </a:rPr>
                        <a:t>14.1</a:t>
                      </a:r>
                    </a:p>
                  </a:txBody>
                  <a:tcPr anchor="ctr"/>
                </a:tc>
                <a:tc>
                  <a:txBody>
                    <a:bodyPr/>
                    <a:lstStyle/>
                    <a:p>
                      <a:r>
                        <a:rPr lang="en-US" b="1" dirty="0">
                          <a:solidFill>
                            <a:srgbClr val="0070C0"/>
                          </a:solidFill>
                        </a:rPr>
                        <a:t>13.7</a:t>
                      </a:r>
                    </a:p>
                  </a:txBody>
                  <a:tcPr anchor="ctr"/>
                </a:tc>
                <a:tc>
                  <a:txBody>
                    <a:bodyPr/>
                    <a:lstStyle/>
                    <a:p>
                      <a:r>
                        <a:rPr lang="en-US" b="1" dirty="0">
                          <a:solidFill>
                            <a:srgbClr val="0070C0"/>
                          </a:solidFill>
                        </a:rPr>
                        <a:t>59.9</a:t>
                      </a:r>
                    </a:p>
                  </a:txBody>
                  <a:tcPr anchor="ctr"/>
                </a:tc>
                <a:tc>
                  <a:txBody>
                    <a:bodyPr/>
                    <a:lstStyle/>
                    <a:p>
                      <a:r>
                        <a:rPr lang="en-US" b="1" dirty="0">
                          <a:solidFill>
                            <a:srgbClr val="0070C0"/>
                          </a:solidFill>
                        </a:rPr>
                        <a:t>57.7</a:t>
                      </a:r>
                    </a:p>
                  </a:txBody>
                  <a:tcPr anchor="ctr"/>
                </a:tc>
                <a:extLst>
                  <a:ext uri="{0D108BD9-81ED-4DB2-BD59-A6C34878D82A}">
                    <a16:rowId xmlns:a16="http://schemas.microsoft.com/office/drawing/2014/main" val="3349680325"/>
                  </a:ext>
                </a:extLst>
              </a:tr>
              <a:tr h="609936">
                <a:tc>
                  <a:txBody>
                    <a:bodyPr/>
                    <a:lstStyle/>
                    <a:p>
                      <a:r>
                        <a:rPr lang="en-US" dirty="0"/>
                        <a:t>Lost in Conversation</a:t>
                      </a:r>
                    </a:p>
                  </a:txBody>
                  <a:tcPr anchor="ctr"/>
                </a:tc>
                <a:tc>
                  <a:txBody>
                    <a:bodyPr/>
                    <a:lstStyle/>
                    <a:p>
                      <a:pPr algn="l"/>
                      <a:r>
                        <a:rPr lang="en-US" b="1" dirty="0">
                          <a:solidFill>
                            <a:srgbClr val="DC00DC"/>
                          </a:solidFill>
                        </a:rPr>
                        <a:t>3.11</a:t>
                      </a:r>
                    </a:p>
                  </a:txBody>
                  <a:tcPr anchor="ctr"/>
                </a:tc>
                <a:tc>
                  <a:txBody>
                    <a:bodyPr/>
                    <a:lstStyle/>
                    <a:p>
                      <a:pPr algn="l"/>
                      <a:r>
                        <a:rPr lang="en-US" dirty="0"/>
                        <a:t>10.18</a:t>
                      </a:r>
                    </a:p>
                  </a:txBody>
                  <a:tcPr anchor="ctr"/>
                </a:tc>
                <a:tc>
                  <a:txBody>
                    <a:bodyPr/>
                    <a:lstStyle/>
                    <a:p>
                      <a:r>
                        <a:rPr lang="en-US" b="1" dirty="0">
                          <a:solidFill>
                            <a:srgbClr val="DC00DC"/>
                          </a:solidFill>
                        </a:rPr>
                        <a:t>11.9</a:t>
                      </a:r>
                    </a:p>
                  </a:txBody>
                  <a:tcPr anchor="ctr"/>
                </a:tc>
                <a:tc>
                  <a:txBody>
                    <a:bodyPr/>
                    <a:lstStyle/>
                    <a:p>
                      <a:r>
                        <a:rPr lang="en-US" dirty="0"/>
                        <a:t>39.2</a:t>
                      </a:r>
                    </a:p>
                  </a:txBody>
                  <a:tcPr anchor="ctr"/>
                </a:tc>
                <a:tc>
                  <a:txBody>
                    <a:bodyPr/>
                    <a:lstStyle/>
                    <a:p>
                      <a:r>
                        <a:rPr lang="en-US" dirty="0"/>
                        <a:t>48.2</a:t>
                      </a:r>
                    </a:p>
                  </a:txBody>
                  <a:tcPr anchor="ctr"/>
                </a:tc>
                <a:extLst>
                  <a:ext uri="{0D108BD9-81ED-4DB2-BD59-A6C34878D82A}">
                    <a16:rowId xmlns:a16="http://schemas.microsoft.com/office/drawing/2014/main" val="4039143123"/>
                  </a:ext>
                </a:extLst>
              </a:tr>
              <a:tr h="552152">
                <a:tc>
                  <a:txBody>
                    <a:bodyPr/>
                    <a:lstStyle/>
                    <a:p>
                      <a:r>
                        <a:rPr lang="en-US" dirty="0"/>
                        <a:t>Hugging Face</a:t>
                      </a:r>
                    </a:p>
                  </a:txBody>
                  <a:tcPr anchor="ctr"/>
                </a:tc>
                <a:tc>
                  <a:txBody>
                    <a:bodyPr/>
                    <a:lstStyle/>
                    <a:p>
                      <a:r>
                        <a:rPr lang="en-US" dirty="0"/>
                        <a:t>2.67</a:t>
                      </a:r>
                    </a:p>
                  </a:txBody>
                  <a:tcPr anchor="ctr"/>
                </a:tc>
                <a:tc>
                  <a:txBody>
                    <a:bodyPr/>
                    <a:lstStyle/>
                    <a:p>
                      <a:r>
                        <a:rPr lang="en-US" b="0" dirty="0">
                          <a:solidFill>
                            <a:schemeClr val="tx1"/>
                          </a:solidFill>
                        </a:rPr>
                        <a:t>11.5</a:t>
                      </a:r>
                    </a:p>
                  </a:txBody>
                  <a:tcPr anchor="ctr"/>
                </a:tc>
                <a:tc>
                  <a:txBody>
                    <a:bodyPr/>
                    <a:lstStyle/>
                    <a:p>
                      <a:r>
                        <a:rPr lang="en-US" b="1" dirty="0">
                          <a:solidFill>
                            <a:srgbClr val="DC00DC"/>
                          </a:solidFill>
                        </a:rPr>
                        <a:t>11.9</a:t>
                      </a:r>
                    </a:p>
                  </a:txBody>
                  <a:tcPr anchor="ctr"/>
                </a:tc>
                <a:tc>
                  <a:txBody>
                    <a:bodyPr/>
                    <a:lstStyle/>
                    <a:p>
                      <a:r>
                        <a:rPr lang="en-US" dirty="0"/>
                        <a:t>44.4</a:t>
                      </a:r>
                    </a:p>
                  </a:txBody>
                  <a:tcPr anchor="ctr"/>
                </a:tc>
                <a:tc>
                  <a:txBody>
                    <a:bodyPr/>
                    <a:lstStyle/>
                    <a:p>
                      <a:r>
                        <a:rPr lang="en-US" b="1" dirty="0">
                          <a:solidFill>
                            <a:srgbClr val="DC00DC"/>
                          </a:solidFill>
                        </a:rPr>
                        <a:t>49.2</a:t>
                      </a:r>
                    </a:p>
                  </a:txBody>
                  <a:tcPr anchor="ctr"/>
                </a:tc>
                <a:extLst>
                  <a:ext uri="{0D108BD9-81ED-4DB2-BD59-A6C34878D82A}">
                    <a16:rowId xmlns:a16="http://schemas.microsoft.com/office/drawing/2014/main" val="8166999"/>
                  </a:ext>
                </a:extLst>
              </a:tr>
              <a:tr h="348535">
                <a:tc>
                  <a:txBody>
                    <a:bodyPr/>
                    <a:lstStyle/>
                    <a:p>
                      <a:r>
                        <a:rPr lang="en-US" dirty="0"/>
                        <a:t>Little Baby</a:t>
                      </a:r>
                    </a:p>
                  </a:txBody>
                  <a:tcPr anchor="ctr"/>
                </a:tc>
                <a:tc>
                  <a:txBody>
                    <a:bodyPr/>
                    <a:lstStyle/>
                    <a:p>
                      <a:r>
                        <a:rPr lang="en-US" dirty="0"/>
                        <a:t>2.4</a:t>
                      </a:r>
                    </a:p>
                  </a:txBody>
                  <a:tcPr anchor="ctr"/>
                </a:tc>
                <a:tc>
                  <a:txBody>
                    <a:bodyPr/>
                    <a:lstStyle/>
                    <a:p>
                      <a:r>
                        <a:rPr lang="en-US" b="0" dirty="0">
                          <a:solidFill>
                            <a:schemeClr val="tx1"/>
                          </a:solidFill>
                        </a:rPr>
                        <a:t>11.5</a:t>
                      </a:r>
                    </a:p>
                  </a:txBody>
                  <a:tcPr anchor="ctr"/>
                </a:tc>
                <a:tc>
                  <a:txBody>
                    <a:bodyPr/>
                    <a:lstStyle/>
                    <a:p>
                      <a:r>
                        <a:rPr lang="en-US" b="0" dirty="0">
                          <a:solidFill>
                            <a:schemeClr val="tx1"/>
                          </a:solidFill>
                        </a:rPr>
                        <a:t>11.3</a:t>
                      </a:r>
                    </a:p>
                  </a:txBody>
                  <a:tcPr anchor="ctr"/>
                </a:tc>
                <a:tc>
                  <a:txBody>
                    <a:bodyPr/>
                    <a:lstStyle/>
                    <a:p>
                      <a:r>
                        <a:rPr lang="en-US" b="0" dirty="0">
                          <a:solidFill>
                            <a:schemeClr val="tx1"/>
                          </a:solidFill>
                        </a:rPr>
                        <a:t>51.5</a:t>
                      </a:r>
                    </a:p>
                  </a:txBody>
                  <a:tcPr anchor="ctr"/>
                </a:tc>
                <a:tc>
                  <a:txBody>
                    <a:bodyPr/>
                    <a:lstStyle/>
                    <a:p>
                      <a:r>
                        <a:rPr lang="en-US" b="0" dirty="0">
                          <a:solidFill>
                            <a:schemeClr val="tx1"/>
                          </a:solidFill>
                        </a:rPr>
                        <a:t>47.3</a:t>
                      </a:r>
                    </a:p>
                  </a:txBody>
                  <a:tcPr anchor="ctr"/>
                </a:tc>
                <a:extLst>
                  <a:ext uri="{0D108BD9-81ED-4DB2-BD59-A6C34878D82A}">
                    <a16:rowId xmlns:a16="http://schemas.microsoft.com/office/drawing/2014/main" val="4050774668"/>
                  </a:ext>
                </a:extLst>
              </a:tr>
              <a:tr h="788789">
                <a:tc>
                  <a:txBody>
                    <a:bodyPr/>
                    <a:lstStyle/>
                    <a:p>
                      <a:r>
                        <a:rPr lang="en-US" dirty="0" err="1"/>
                        <a:t>Mohd</a:t>
                      </a:r>
                      <a:r>
                        <a:rPr lang="en-US" dirty="0"/>
                        <a:t> Shadab </a:t>
                      </a:r>
                      <a:r>
                        <a:rPr lang="en-US" dirty="0" err="1"/>
                        <a:t>Alam</a:t>
                      </a:r>
                      <a:endParaRPr lang="en-US" dirty="0"/>
                    </a:p>
                  </a:txBody>
                  <a:tcPr anchor="ctr"/>
                </a:tc>
                <a:tc>
                  <a:txBody>
                    <a:bodyPr/>
                    <a:lstStyle/>
                    <a:p>
                      <a:r>
                        <a:rPr lang="en-US" dirty="0"/>
                        <a:t>2.36</a:t>
                      </a:r>
                    </a:p>
                  </a:txBody>
                  <a:tcPr anchor="ctr"/>
                </a:tc>
                <a:tc>
                  <a:txBody>
                    <a:bodyPr/>
                    <a:lstStyle/>
                    <a:p>
                      <a:r>
                        <a:rPr lang="en-US" dirty="0"/>
                        <a:t>9.5</a:t>
                      </a:r>
                    </a:p>
                  </a:txBody>
                  <a:tcPr anchor="ctr"/>
                </a:tc>
                <a:tc>
                  <a:txBody>
                    <a:bodyPr/>
                    <a:lstStyle/>
                    <a:p>
                      <a:r>
                        <a:rPr lang="en-US" dirty="0"/>
                        <a:t>10.2</a:t>
                      </a:r>
                    </a:p>
                  </a:txBody>
                  <a:tcPr anchor="ctr"/>
                </a:tc>
                <a:tc>
                  <a:txBody>
                    <a:bodyPr/>
                    <a:lstStyle/>
                    <a:p>
                      <a:r>
                        <a:rPr lang="en-US" dirty="0"/>
                        <a:t>33.8</a:t>
                      </a:r>
                    </a:p>
                  </a:txBody>
                  <a:tcPr anchor="ctr"/>
                </a:tc>
                <a:tc>
                  <a:txBody>
                    <a:bodyPr/>
                    <a:lstStyle/>
                    <a:p>
                      <a:r>
                        <a:rPr lang="en-US" dirty="0"/>
                        <a:t>42.5</a:t>
                      </a:r>
                    </a:p>
                  </a:txBody>
                  <a:tcPr anchor="ctr"/>
                </a:tc>
                <a:extLst>
                  <a:ext uri="{0D108BD9-81ED-4DB2-BD59-A6C34878D82A}">
                    <a16:rowId xmlns:a16="http://schemas.microsoft.com/office/drawing/2014/main" val="166858702"/>
                  </a:ext>
                </a:extLst>
              </a:tr>
              <a:tr h="609936">
                <a:tc>
                  <a:txBody>
                    <a:bodyPr/>
                    <a:lstStyle/>
                    <a:p>
                      <a:r>
                        <a:rPr lang="en-US" dirty="0"/>
                        <a:t>Happy Minions</a:t>
                      </a:r>
                    </a:p>
                  </a:txBody>
                  <a:tcPr anchor="ctr"/>
                </a:tc>
                <a:tc>
                  <a:txBody>
                    <a:bodyPr/>
                    <a:lstStyle/>
                    <a:p>
                      <a:r>
                        <a:rPr lang="en-US" dirty="0"/>
                        <a:t>1.92</a:t>
                      </a:r>
                    </a:p>
                  </a:txBody>
                  <a:tcPr anchor="ctr"/>
                </a:tc>
                <a:tc>
                  <a:txBody>
                    <a:bodyPr/>
                    <a:lstStyle/>
                    <a:p>
                      <a:r>
                        <a:rPr lang="en-US" dirty="0"/>
                        <a:t>8.0</a:t>
                      </a:r>
                    </a:p>
                  </a:txBody>
                  <a:tcPr anchor="ctr"/>
                </a:tc>
                <a:tc>
                  <a:txBody>
                    <a:bodyPr/>
                    <a:lstStyle/>
                    <a:p>
                      <a:r>
                        <a:rPr lang="en-US" dirty="0"/>
                        <a:t>10.2</a:t>
                      </a:r>
                    </a:p>
                  </a:txBody>
                  <a:tcPr anchor="ctr"/>
                </a:tc>
                <a:tc>
                  <a:txBody>
                    <a:bodyPr/>
                    <a:lstStyle/>
                    <a:p>
                      <a:r>
                        <a:rPr lang="en-US" dirty="0"/>
                        <a:t>27.9</a:t>
                      </a:r>
                    </a:p>
                  </a:txBody>
                  <a:tcPr anchor="ctr"/>
                </a:tc>
                <a:tc>
                  <a:txBody>
                    <a:bodyPr/>
                    <a:lstStyle/>
                    <a:p>
                      <a:r>
                        <a:rPr lang="en-US" dirty="0"/>
                        <a:t>42.5</a:t>
                      </a:r>
                    </a:p>
                  </a:txBody>
                  <a:tcPr anchor="ctr"/>
                </a:tc>
                <a:extLst>
                  <a:ext uri="{0D108BD9-81ED-4DB2-BD59-A6C34878D82A}">
                    <a16:rowId xmlns:a16="http://schemas.microsoft.com/office/drawing/2014/main" val="1933822095"/>
                  </a:ext>
                </a:extLst>
              </a:tr>
              <a:tr h="609936">
                <a:tc>
                  <a:txBody>
                    <a:bodyPr/>
                    <a:lstStyle/>
                    <a:p>
                      <a:r>
                        <a:rPr lang="en-US" dirty="0"/>
                        <a:t>ADAPT Centre</a:t>
                      </a:r>
                    </a:p>
                  </a:txBody>
                  <a:tcPr anchor="ctr"/>
                </a:tc>
                <a:tc>
                  <a:txBody>
                    <a:bodyPr/>
                    <a:lstStyle/>
                    <a:p>
                      <a:r>
                        <a:rPr lang="en-US" dirty="0"/>
                        <a:t>1.59</a:t>
                      </a:r>
                    </a:p>
                  </a:txBody>
                  <a:tcPr anchor="ctr"/>
                </a:tc>
                <a:tc>
                  <a:txBody>
                    <a:bodyPr/>
                    <a:lstStyle/>
                    <a:p>
                      <a:r>
                        <a:rPr lang="en-US" b="1" dirty="0">
                          <a:solidFill>
                            <a:srgbClr val="DC00DC"/>
                          </a:solidFill>
                        </a:rPr>
                        <a:t>15.1</a:t>
                      </a:r>
                    </a:p>
                  </a:txBody>
                  <a:tcPr anchor="ctr"/>
                </a:tc>
                <a:tc>
                  <a:txBody>
                    <a:bodyPr/>
                    <a:lstStyle/>
                    <a:p>
                      <a:r>
                        <a:rPr lang="en-US" b="0" dirty="0">
                          <a:solidFill>
                            <a:schemeClr val="tx1"/>
                          </a:solidFill>
                        </a:rPr>
                        <a:t>11.8</a:t>
                      </a:r>
                    </a:p>
                  </a:txBody>
                  <a:tcPr anchor="ctr"/>
                </a:tc>
                <a:tc>
                  <a:txBody>
                    <a:bodyPr/>
                    <a:lstStyle/>
                    <a:p>
                      <a:r>
                        <a:rPr lang="en-US" b="1" dirty="0">
                          <a:solidFill>
                            <a:srgbClr val="DC00DC"/>
                          </a:solidFill>
                        </a:rPr>
                        <a:t>60.0</a:t>
                      </a:r>
                    </a:p>
                  </a:txBody>
                  <a:tcPr anchor="ctr"/>
                </a:tc>
                <a:tc>
                  <a:txBody>
                    <a:bodyPr/>
                    <a:lstStyle/>
                    <a:p>
                      <a:r>
                        <a:rPr lang="en-US" dirty="0"/>
                        <a:t>48.0</a:t>
                      </a:r>
                    </a:p>
                  </a:txBody>
                  <a:tcPr anchor="ctr"/>
                </a:tc>
                <a:extLst>
                  <a:ext uri="{0D108BD9-81ED-4DB2-BD59-A6C34878D82A}">
                    <a16:rowId xmlns:a16="http://schemas.microsoft.com/office/drawing/2014/main" val="2316477624"/>
                  </a:ext>
                </a:extLst>
              </a:tr>
            </a:tbl>
          </a:graphicData>
        </a:graphic>
      </p:graphicFrame>
      <p:sp>
        <p:nvSpPr>
          <p:cNvPr id="5" name="TextBox 4">
            <a:extLst>
              <a:ext uri="{FF2B5EF4-FFF2-40B4-BE49-F238E27FC236}">
                <a16:creationId xmlns:a16="http://schemas.microsoft.com/office/drawing/2014/main" id="{482F1BFC-B063-0E43-9914-3B2371B99C79}"/>
              </a:ext>
            </a:extLst>
          </p:cNvPr>
          <p:cNvSpPr txBox="1"/>
          <p:nvPr/>
        </p:nvSpPr>
        <p:spPr>
          <a:xfrm>
            <a:off x="1024127" y="1561612"/>
            <a:ext cx="10388940" cy="523220"/>
          </a:xfrm>
          <a:prstGeom prst="rect">
            <a:avLst/>
          </a:prstGeom>
          <a:noFill/>
        </p:spPr>
        <p:txBody>
          <a:bodyPr wrap="square" rtlCol="0">
            <a:spAutoFit/>
          </a:bodyPr>
          <a:lstStyle/>
          <a:p>
            <a:r>
              <a:rPr lang="en-US" sz="2800" i="1" dirty="0"/>
              <a:t>HUMAN &amp; BOT MESSAGE WORD STATISTICS on Mechanical Turk Logs</a:t>
            </a:r>
          </a:p>
        </p:txBody>
      </p:sp>
      <p:sp>
        <p:nvSpPr>
          <p:cNvPr id="7" name="TextBox 6">
            <a:extLst>
              <a:ext uri="{FF2B5EF4-FFF2-40B4-BE49-F238E27FC236}">
                <a16:creationId xmlns:a16="http://schemas.microsoft.com/office/drawing/2014/main" id="{1C8DA732-7FB0-D642-8E4C-302B781ECB39}"/>
              </a:ext>
            </a:extLst>
          </p:cNvPr>
          <p:cNvSpPr txBox="1"/>
          <p:nvPr/>
        </p:nvSpPr>
        <p:spPr>
          <a:xfrm>
            <a:off x="8990431" y="3355767"/>
            <a:ext cx="2742766" cy="1569660"/>
          </a:xfrm>
          <a:prstGeom prst="rect">
            <a:avLst/>
          </a:prstGeom>
          <a:noFill/>
        </p:spPr>
        <p:txBody>
          <a:bodyPr wrap="square" rtlCol="0">
            <a:spAutoFit/>
          </a:bodyPr>
          <a:lstStyle/>
          <a:p>
            <a:r>
              <a:rPr lang="en-US" sz="2400" b="1" dirty="0">
                <a:highlight>
                  <a:srgbClr val="FFFF00"/>
                </a:highlight>
              </a:rPr>
              <a:t>Some correlation between human message length and </a:t>
            </a:r>
            <a:r>
              <a:rPr lang="en-US" sz="2400" b="1" dirty="0" err="1">
                <a:highlight>
                  <a:srgbClr val="FFFF00"/>
                </a:highlight>
              </a:rPr>
              <a:t>eval</a:t>
            </a:r>
            <a:r>
              <a:rPr lang="en-US" sz="2400" b="1" dirty="0">
                <a:highlight>
                  <a:srgbClr val="FFFF00"/>
                </a:highlight>
              </a:rPr>
              <a:t> score…</a:t>
            </a:r>
          </a:p>
        </p:txBody>
      </p:sp>
      <p:sp>
        <p:nvSpPr>
          <p:cNvPr id="3" name="Donut 2">
            <a:extLst>
              <a:ext uri="{FF2B5EF4-FFF2-40B4-BE49-F238E27FC236}">
                <a16:creationId xmlns:a16="http://schemas.microsoft.com/office/drawing/2014/main" id="{ED9E8B2A-C6FA-8844-8BE5-B741D4D44A8B}"/>
              </a:ext>
            </a:extLst>
          </p:cNvPr>
          <p:cNvSpPr/>
          <p:nvPr/>
        </p:nvSpPr>
        <p:spPr>
          <a:xfrm>
            <a:off x="3128211" y="2589708"/>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Donut 10">
            <a:extLst>
              <a:ext uri="{FF2B5EF4-FFF2-40B4-BE49-F238E27FC236}">
                <a16:creationId xmlns:a16="http://schemas.microsoft.com/office/drawing/2014/main" id="{0FC3FB78-3275-D640-A95D-44733B2EEDAB}"/>
              </a:ext>
            </a:extLst>
          </p:cNvPr>
          <p:cNvSpPr/>
          <p:nvPr/>
        </p:nvSpPr>
        <p:spPr>
          <a:xfrm>
            <a:off x="4416392" y="2589708"/>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89057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a:xfrm>
            <a:off x="1024127" y="31024"/>
            <a:ext cx="9720072" cy="1499616"/>
          </a:xfrm>
        </p:spPr>
        <p:txBody>
          <a:bodyPr/>
          <a:lstStyle/>
          <a:p>
            <a:r>
              <a:rPr lang="en-US" dirty="0"/>
              <a:t>Further Analysis</a:t>
            </a:r>
          </a:p>
        </p:txBody>
      </p:sp>
      <p:graphicFrame>
        <p:nvGraphicFramePr>
          <p:cNvPr id="6" name="Content Placeholder 5">
            <a:extLst>
              <a:ext uri="{FF2B5EF4-FFF2-40B4-BE49-F238E27FC236}">
                <a16:creationId xmlns:a16="http://schemas.microsoft.com/office/drawing/2014/main" id="{2D1B989E-9747-2F43-808D-E17FA58EAF1A}"/>
              </a:ext>
            </a:extLst>
          </p:cNvPr>
          <p:cNvGraphicFramePr>
            <a:graphicFrameLocks noGrp="1"/>
          </p:cNvGraphicFramePr>
          <p:nvPr>
            <p:ph idx="1"/>
            <p:extLst>
              <p:ext uri="{D42A27DB-BD31-4B8C-83A1-F6EECF244321}">
                <p14:modId xmlns:p14="http://schemas.microsoft.com/office/powerpoint/2010/main" val="3691389557"/>
              </p:ext>
            </p:extLst>
          </p:nvPr>
        </p:nvGraphicFramePr>
        <p:xfrm>
          <a:off x="598968" y="2123285"/>
          <a:ext cx="7806087" cy="4543122"/>
        </p:xfrm>
        <a:graphic>
          <a:graphicData uri="http://schemas.openxmlformats.org/drawingml/2006/table">
            <a:tbl>
              <a:tblPr firstRow="1" bandRow="1">
                <a:tableStyleId>{5C22544A-7EE6-4342-B048-85BDC9FD1C3A}</a:tableStyleId>
              </a:tblPr>
              <a:tblGrid>
                <a:gridCol w="1608288">
                  <a:extLst>
                    <a:ext uri="{9D8B030D-6E8A-4147-A177-3AD203B41FA5}">
                      <a16:colId xmlns:a16="http://schemas.microsoft.com/office/drawing/2014/main" val="3620999357"/>
                    </a:ext>
                  </a:extLst>
                </a:gridCol>
                <a:gridCol w="1336387">
                  <a:extLst>
                    <a:ext uri="{9D8B030D-6E8A-4147-A177-3AD203B41FA5}">
                      <a16:colId xmlns:a16="http://schemas.microsoft.com/office/drawing/2014/main" val="4158742289"/>
                    </a:ext>
                  </a:extLst>
                </a:gridCol>
                <a:gridCol w="1035775">
                  <a:extLst>
                    <a:ext uri="{9D8B030D-6E8A-4147-A177-3AD203B41FA5}">
                      <a16:colId xmlns:a16="http://schemas.microsoft.com/office/drawing/2014/main" val="1416640430"/>
                    </a:ext>
                  </a:extLst>
                </a:gridCol>
                <a:gridCol w="905934">
                  <a:extLst>
                    <a:ext uri="{9D8B030D-6E8A-4147-A177-3AD203B41FA5}">
                      <a16:colId xmlns:a16="http://schemas.microsoft.com/office/drawing/2014/main" val="3829989859"/>
                    </a:ext>
                  </a:extLst>
                </a:gridCol>
                <a:gridCol w="1018055">
                  <a:extLst>
                    <a:ext uri="{9D8B030D-6E8A-4147-A177-3AD203B41FA5}">
                      <a16:colId xmlns:a16="http://schemas.microsoft.com/office/drawing/2014/main" val="1373087191"/>
                    </a:ext>
                  </a:extLst>
                </a:gridCol>
                <a:gridCol w="960428">
                  <a:extLst>
                    <a:ext uri="{9D8B030D-6E8A-4147-A177-3AD203B41FA5}">
                      <a16:colId xmlns:a16="http://schemas.microsoft.com/office/drawing/2014/main" val="1621877304"/>
                    </a:ext>
                  </a:extLst>
                </a:gridCol>
                <a:gridCol w="941220">
                  <a:extLst>
                    <a:ext uri="{9D8B030D-6E8A-4147-A177-3AD203B41FA5}">
                      <a16:colId xmlns:a16="http://schemas.microsoft.com/office/drawing/2014/main" val="3184020508"/>
                    </a:ext>
                  </a:extLst>
                </a:gridCol>
              </a:tblGrid>
              <a:tr h="590701">
                <a:tc>
                  <a:txBody>
                    <a:bodyPr/>
                    <a:lstStyle/>
                    <a:p>
                      <a:r>
                        <a:rPr lang="en-US" dirty="0"/>
                        <a:t>Model Name</a:t>
                      </a:r>
                    </a:p>
                  </a:txBody>
                  <a:tcPr anchor="ctr"/>
                </a:tc>
                <a:tc>
                  <a:txBody>
                    <a:bodyPr/>
                    <a:lstStyle/>
                    <a:p>
                      <a:r>
                        <a:rPr lang="en-US" sz="1400" dirty="0"/>
                        <a:t>Human </a:t>
                      </a:r>
                      <a:r>
                        <a:rPr lang="en-US" sz="1400" dirty="0" err="1"/>
                        <a:t>Eval</a:t>
                      </a:r>
                      <a:r>
                        <a:rPr lang="en-US" sz="1400" dirty="0"/>
                        <a:t> Score </a:t>
                      </a:r>
                    </a:p>
                  </a:txBody>
                  <a:tcPr anchor="ctr"/>
                </a:tc>
                <a:tc>
                  <a:txBody>
                    <a:bodyPr/>
                    <a:lstStyle/>
                    <a:p>
                      <a:r>
                        <a:rPr lang="en-US" sz="1400" dirty="0"/>
                        <a:t>Freq1h (model)</a:t>
                      </a:r>
                    </a:p>
                  </a:txBody>
                  <a:tcPr anchor="ctr"/>
                </a:tc>
                <a:tc>
                  <a:txBody>
                    <a:bodyPr/>
                    <a:lstStyle/>
                    <a:p>
                      <a:r>
                        <a:rPr lang="en-US" sz="1400" dirty="0"/>
                        <a:t>Freq1h (human)</a:t>
                      </a:r>
                    </a:p>
                  </a:txBody>
                  <a:tcPr anchor="ctr"/>
                </a:tc>
                <a:tc>
                  <a:txBody>
                    <a:bodyPr/>
                    <a:lstStyle/>
                    <a:p>
                      <a:r>
                        <a:rPr lang="en-US" sz="1400" dirty="0"/>
                        <a:t>Freq1k (model)</a:t>
                      </a:r>
                    </a:p>
                  </a:txBody>
                  <a:tcPr anchor="ctr"/>
                </a:tc>
                <a:tc>
                  <a:txBody>
                    <a:bodyPr/>
                    <a:lstStyle/>
                    <a:p>
                      <a:r>
                        <a:rPr lang="en-US" sz="1400" dirty="0"/>
                        <a:t>Freq 1k (human)</a:t>
                      </a:r>
                    </a:p>
                  </a:txBody>
                  <a:tcPr anchor="ctr"/>
                </a:tc>
                <a:tc>
                  <a:txBody>
                    <a:bodyPr/>
                    <a:lstStyle/>
                    <a:p>
                      <a:r>
                        <a:rPr lang="en-US" sz="1400" dirty="0"/>
                        <a:t>Unique (model)</a:t>
                      </a:r>
                    </a:p>
                  </a:txBody>
                  <a:tcPr anchor="ctr"/>
                </a:tc>
                <a:extLst>
                  <a:ext uri="{0D108BD9-81ED-4DB2-BD59-A6C34878D82A}">
                    <a16:rowId xmlns:a16="http://schemas.microsoft.com/office/drawing/2014/main" val="3963406907"/>
                  </a:ext>
                </a:extLst>
              </a:tr>
              <a:tr h="359553">
                <a:tc>
                  <a:txBody>
                    <a:bodyPr/>
                    <a:lstStyle/>
                    <a:p>
                      <a:r>
                        <a:rPr lang="en-US" b="0" dirty="0"/>
                        <a:t>Human</a:t>
                      </a:r>
                    </a:p>
                  </a:txBody>
                  <a:tcPr anchor="ctr"/>
                </a:tc>
                <a:tc>
                  <a:txBody>
                    <a:bodyPr/>
                    <a:lstStyle/>
                    <a:p>
                      <a:r>
                        <a:rPr lang="en-US" b="1" dirty="0">
                          <a:solidFill>
                            <a:srgbClr val="0070C0"/>
                          </a:solidFill>
                        </a:rPr>
                        <a:t>3.46</a:t>
                      </a:r>
                    </a:p>
                  </a:txBody>
                  <a:tcPr anchor="ctr"/>
                </a:tc>
                <a:tc>
                  <a:txBody>
                    <a:bodyPr/>
                    <a:lstStyle/>
                    <a:p>
                      <a:r>
                        <a:rPr lang="en-US" b="1" dirty="0">
                          <a:solidFill>
                            <a:srgbClr val="0070C0"/>
                          </a:solidFill>
                        </a:rPr>
                        <a:t>4.8</a:t>
                      </a:r>
                    </a:p>
                  </a:txBody>
                  <a:tcPr anchor="ctr"/>
                </a:tc>
                <a:tc>
                  <a:txBody>
                    <a:bodyPr/>
                    <a:lstStyle/>
                    <a:p>
                      <a:r>
                        <a:rPr lang="en-US" b="1" dirty="0">
                          <a:solidFill>
                            <a:srgbClr val="0070C0"/>
                          </a:solidFill>
                        </a:rPr>
                        <a:t>4.3</a:t>
                      </a:r>
                    </a:p>
                  </a:txBody>
                  <a:tcPr anchor="ctr"/>
                </a:tc>
                <a:tc>
                  <a:txBody>
                    <a:bodyPr/>
                    <a:lstStyle/>
                    <a:p>
                      <a:r>
                        <a:rPr lang="en-US" b="1" dirty="0">
                          <a:solidFill>
                            <a:srgbClr val="0070C0"/>
                          </a:solidFill>
                        </a:rPr>
                        <a:t>17.2</a:t>
                      </a:r>
                    </a:p>
                  </a:txBody>
                  <a:tcPr anchor="ctr"/>
                </a:tc>
                <a:tc>
                  <a:txBody>
                    <a:bodyPr/>
                    <a:lstStyle/>
                    <a:p>
                      <a:r>
                        <a:rPr lang="en-US" b="1" dirty="0">
                          <a:solidFill>
                            <a:srgbClr val="0070C0"/>
                          </a:solidFill>
                        </a:rPr>
                        <a:t>16.3</a:t>
                      </a:r>
                    </a:p>
                  </a:txBody>
                  <a:tcPr anchor="ctr"/>
                </a:tc>
                <a:tc>
                  <a:txBody>
                    <a:bodyPr/>
                    <a:lstStyle/>
                    <a:p>
                      <a:r>
                        <a:rPr lang="en-US" b="1" dirty="0">
                          <a:solidFill>
                            <a:srgbClr val="0070C0"/>
                          </a:solidFill>
                        </a:rPr>
                        <a:t>99%</a:t>
                      </a:r>
                    </a:p>
                  </a:txBody>
                  <a:tcPr anchor="ctr"/>
                </a:tc>
                <a:extLst>
                  <a:ext uri="{0D108BD9-81ED-4DB2-BD59-A6C34878D82A}">
                    <a16:rowId xmlns:a16="http://schemas.microsoft.com/office/drawing/2014/main" val="3349680325"/>
                  </a:ext>
                </a:extLst>
              </a:tr>
              <a:tr h="738376">
                <a:tc>
                  <a:txBody>
                    <a:bodyPr/>
                    <a:lstStyle/>
                    <a:p>
                      <a:r>
                        <a:rPr lang="en-US" dirty="0"/>
                        <a:t>Lost in Conversation</a:t>
                      </a:r>
                    </a:p>
                  </a:txBody>
                  <a:tcPr anchor="ctr"/>
                </a:tc>
                <a:tc>
                  <a:txBody>
                    <a:bodyPr/>
                    <a:lstStyle/>
                    <a:p>
                      <a:pPr algn="l"/>
                      <a:r>
                        <a:rPr lang="en-US" b="1" dirty="0">
                          <a:solidFill>
                            <a:srgbClr val="DC00DC"/>
                          </a:solidFill>
                        </a:rPr>
                        <a:t>3.11</a:t>
                      </a:r>
                    </a:p>
                  </a:txBody>
                  <a:tcPr anchor="ctr"/>
                </a:tc>
                <a:tc>
                  <a:txBody>
                    <a:bodyPr/>
                    <a:lstStyle/>
                    <a:p>
                      <a:r>
                        <a:rPr lang="en-US" dirty="0"/>
                        <a:t>2.2</a:t>
                      </a:r>
                    </a:p>
                  </a:txBody>
                  <a:tcPr anchor="ctr"/>
                </a:tc>
                <a:tc>
                  <a:txBody>
                    <a:bodyPr/>
                    <a:lstStyle/>
                    <a:p>
                      <a:r>
                        <a:rPr lang="en-US" dirty="0"/>
                        <a:t>3.4</a:t>
                      </a:r>
                    </a:p>
                  </a:txBody>
                  <a:tcPr anchor="ctr"/>
                </a:tc>
                <a:tc>
                  <a:txBody>
                    <a:bodyPr/>
                    <a:lstStyle/>
                    <a:p>
                      <a:r>
                        <a:rPr lang="en-US" dirty="0"/>
                        <a:t>9.9</a:t>
                      </a:r>
                    </a:p>
                  </a:txBody>
                  <a:tcPr anchor="ctr"/>
                </a:tc>
                <a:tc>
                  <a:txBody>
                    <a:bodyPr/>
                    <a:lstStyle/>
                    <a:p>
                      <a:r>
                        <a:rPr lang="en-US" dirty="0"/>
                        <a:t>13.2</a:t>
                      </a:r>
                    </a:p>
                  </a:txBody>
                  <a:tcPr anchor="ctr"/>
                </a:tc>
                <a:tc>
                  <a:txBody>
                    <a:bodyPr/>
                    <a:lstStyle/>
                    <a:p>
                      <a:r>
                        <a:rPr lang="en-US" dirty="0"/>
                        <a:t>86%</a:t>
                      </a:r>
                    </a:p>
                  </a:txBody>
                  <a:tcPr anchor="ctr"/>
                </a:tc>
                <a:extLst>
                  <a:ext uri="{0D108BD9-81ED-4DB2-BD59-A6C34878D82A}">
                    <a16:rowId xmlns:a16="http://schemas.microsoft.com/office/drawing/2014/main" val="4039143123"/>
                  </a:ext>
                </a:extLst>
              </a:tr>
              <a:tr h="516862">
                <a:tc>
                  <a:txBody>
                    <a:bodyPr/>
                    <a:lstStyle/>
                    <a:p>
                      <a:r>
                        <a:rPr lang="en-US" dirty="0"/>
                        <a:t>Hugging Face</a:t>
                      </a:r>
                    </a:p>
                  </a:txBody>
                  <a:tcPr anchor="ctr"/>
                </a:tc>
                <a:tc>
                  <a:txBody>
                    <a:bodyPr/>
                    <a:lstStyle/>
                    <a:p>
                      <a:r>
                        <a:rPr lang="en-US" dirty="0"/>
                        <a:t>2.67</a:t>
                      </a:r>
                    </a:p>
                  </a:txBody>
                  <a:tcPr anchor="ctr"/>
                </a:tc>
                <a:tc>
                  <a:txBody>
                    <a:bodyPr/>
                    <a:lstStyle/>
                    <a:p>
                      <a:r>
                        <a:rPr lang="en-US" dirty="0"/>
                        <a:t>2.5</a:t>
                      </a:r>
                    </a:p>
                  </a:txBody>
                  <a:tcPr anchor="ctr"/>
                </a:tc>
                <a:tc>
                  <a:txBody>
                    <a:bodyPr/>
                    <a:lstStyle/>
                    <a:p>
                      <a:r>
                        <a:rPr lang="en-US" b="1" dirty="0">
                          <a:solidFill>
                            <a:srgbClr val="DC00DC"/>
                          </a:solidFill>
                        </a:rPr>
                        <a:t>4.2</a:t>
                      </a:r>
                    </a:p>
                  </a:txBody>
                  <a:tcPr anchor="ctr"/>
                </a:tc>
                <a:tc>
                  <a:txBody>
                    <a:bodyPr/>
                    <a:lstStyle/>
                    <a:p>
                      <a:r>
                        <a:rPr lang="en-US" dirty="0"/>
                        <a:t>9.0</a:t>
                      </a:r>
                    </a:p>
                  </a:txBody>
                  <a:tcPr anchor="ctr"/>
                </a:tc>
                <a:tc>
                  <a:txBody>
                    <a:bodyPr/>
                    <a:lstStyle/>
                    <a:p>
                      <a:r>
                        <a:rPr lang="en-US" b="1" dirty="0">
                          <a:solidFill>
                            <a:srgbClr val="DC00DC"/>
                          </a:solidFill>
                        </a:rPr>
                        <a:t>15.6</a:t>
                      </a:r>
                    </a:p>
                  </a:txBody>
                  <a:tcPr anchor="ctr"/>
                </a:tc>
                <a:tc>
                  <a:txBody>
                    <a:bodyPr/>
                    <a:lstStyle/>
                    <a:p>
                      <a:r>
                        <a:rPr lang="en-US" dirty="0"/>
                        <a:t>97%</a:t>
                      </a:r>
                    </a:p>
                  </a:txBody>
                  <a:tcPr anchor="ctr"/>
                </a:tc>
                <a:extLst>
                  <a:ext uri="{0D108BD9-81ED-4DB2-BD59-A6C34878D82A}">
                    <a16:rowId xmlns:a16="http://schemas.microsoft.com/office/drawing/2014/main" val="8166999"/>
                  </a:ext>
                </a:extLst>
              </a:tr>
              <a:tr h="516862">
                <a:tc>
                  <a:txBody>
                    <a:bodyPr/>
                    <a:lstStyle/>
                    <a:p>
                      <a:r>
                        <a:rPr lang="en-US" dirty="0"/>
                        <a:t>Little Baby</a:t>
                      </a:r>
                    </a:p>
                  </a:txBody>
                  <a:tcPr anchor="ctr"/>
                </a:tc>
                <a:tc>
                  <a:txBody>
                    <a:bodyPr/>
                    <a:lstStyle/>
                    <a:p>
                      <a:r>
                        <a:rPr lang="en-US" dirty="0"/>
                        <a:t>2.4</a:t>
                      </a:r>
                    </a:p>
                  </a:txBody>
                  <a:tcPr anchor="ctr"/>
                </a:tc>
                <a:tc>
                  <a:txBody>
                    <a:bodyPr/>
                    <a:lstStyle/>
                    <a:p>
                      <a:r>
                        <a:rPr lang="en-US" b="1" dirty="0">
                          <a:solidFill>
                            <a:srgbClr val="DC00DC"/>
                          </a:solidFill>
                        </a:rPr>
                        <a:t>4.9</a:t>
                      </a:r>
                    </a:p>
                  </a:txBody>
                  <a:tcPr anchor="ctr"/>
                </a:tc>
                <a:tc>
                  <a:txBody>
                    <a:bodyPr/>
                    <a:lstStyle/>
                    <a:p>
                      <a:r>
                        <a:rPr lang="en-US" b="0" dirty="0">
                          <a:solidFill>
                            <a:schemeClr val="tx1"/>
                          </a:solidFill>
                        </a:rPr>
                        <a:t>3.7</a:t>
                      </a:r>
                    </a:p>
                  </a:txBody>
                  <a:tcPr anchor="ctr"/>
                </a:tc>
                <a:tc>
                  <a:txBody>
                    <a:bodyPr/>
                    <a:lstStyle/>
                    <a:p>
                      <a:r>
                        <a:rPr lang="en-US" b="1" dirty="0">
                          <a:solidFill>
                            <a:srgbClr val="DC00DC"/>
                          </a:solidFill>
                        </a:rPr>
                        <a:t>18.3</a:t>
                      </a:r>
                    </a:p>
                  </a:txBody>
                  <a:tcPr anchor="ctr"/>
                </a:tc>
                <a:tc>
                  <a:txBody>
                    <a:bodyPr/>
                    <a:lstStyle/>
                    <a:p>
                      <a:r>
                        <a:rPr lang="en-US" b="1" dirty="0">
                          <a:solidFill>
                            <a:srgbClr val="DC00DC"/>
                          </a:solidFill>
                        </a:rPr>
                        <a:t>15.6</a:t>
                      </a:r>
                    </a:p>
                  </a:txBody>
                  <a:tcPr anchor="ctr"/>
                </a:tc>
                <a:tc>
                  <a:txBody>
                    <a:bodyPr/>
                    <a:lstStyle/>
                    <a:p>
                      <a:r>
                        <a:rPr lang="en-US" b="0" dirty="0">
                          <a:solidFill>
                            <a:schemeClr val="tx1"/>
                          </a:solidFill>
                        </a:rPr>
                        <a:t>91%</a:t>
                      </a:r>
                    </a:p>
                  </a:txBody>
                  <a:tcPr anchor="ctr"/>
                </a:tc>
                <a:extLst>
                  <a:ext uri="{0D108BD9-81ED-4DB2-BD59-A6C34878D82A}">
                    <a16:rowId xmlns:a16="http://schemas.microsoft.com/office/drawing/2014/main" val="4050774668"/>
                  </a:ext>
                </a:extLst>
              </a:tr>
              <a:tr h="738376">
                <a:tc>
                  <a:txBody>
                    <a:bodyPr/>
                    <a:lstStyle/>
                    <a:p>
                      <a:r>
                        <a:rPr lang="en-US" dirty="0" err="1"/>
                        <a:t>Mohd</a:t>
                      </a:r>
                      <a:r>
                        <a:rPr lang="en-US" dirty="0"/>
                        <a:t> Shadab </a:t>
                      </a:r>
                      <a:r>
                        <a:rPr lang="en-US" dirty="0" err="1"/>
                        <a:t>Alam</a:t>
                      </a:r>
                      <a:endParaRPr lang="en-US" dirty="0"/>
                    </a:p>
                  </a:txBody>
                  <a:tcPr anchor="ctr"/>
                </a:tc>
                <a:tc>
                  <a:txBody>
                    <a:bodyPr/>
                    <a:lstStyle/>
                    <a:p>
                      <a:r>
                        <a:rPr lang="en-US" dirty="0"/>
                        <a:t>2.36</a:t>
                      </a:r>
                    </a:p>
                  </a:txBody>
                  <a:tcPr anchor="ctr"/>
                </a:tc>
                <a:tc>
                  <a:txBody>
                    <a:bodyPr/>
                    <a:lstStyle/>
                    <a:p>
                      <a:r>
                        <a:rPr lang="en-US" dirty="0"/>
                        <a:t>1.3</a:t>
                      </a:r>
                    </a:p>
                  </a:txBody>
                  <a:tcPr anchor="ctr"/>
                </a:tc>
                <a:tc>
                  <a:txBody>
                    <a:bodyPr/>
                    <a:lstStyle/>
                    <a:p>
                      <a:r>
                        <a:rPr lang="en-US" dirty="0"/>
                        <a:t>3.2</a:t>
                      </a:r>
                    </a:p>
                  </a:txBody>
                  <a:tcPr anchor="ctr"/>
                </a:tc>
                <a:tc>
                  <a:txBody>
                    <a:bodyPr/>
                    <a:lstStyle/>
                    <a:p>
                      <a:r>
                        <a:rPr lang="en-US" dirty="0"/>
                        <a:t>9.5</a:t>
                      </a:r>
                    </a:p>
                  </a:txBody>
                  <a:tcPr anchor="ctr"/>
                </a:tc>
                <a:tc>
                  <a:txBody>
                    <a:bodyPr/>
                    <a:lstStyle/>
                    <a:p>
                      <a:r>
                        <a:rPr lang="en-US" dirty="0"/>
                        <a:t>14.1</a:t>
                      </a:r>
                    </a:p>
                  </a:txBody>
                  <a:tcPr anchor="ctr"/>
                </a:tc>
                <a:tc>
                  <a:txBody>
                    <a:bodyPr/>
                    <a:lstStyle/>
                    <a:p>
                      <a:r>
                        <a:rPr lang="en-US" dirty="0"/>
                        <a:t>83%</a:t>
                      </a:r>
                    </a:p>
                  </a:txBody>
                  <a:tcPr anchor="ctr"/>
                </a:tc>
                <a:extLst>
                  <a:ext uri="{0D108BD9-81ED-4DB2-BD59-A6C34878D82A}">
                    <a16:rowId xmlns:a16="http://schemas.microsoft.com/office/drawing/2014/main" val="166858702"/>
                  </a:ext>
                </a:extLst>
              </a:tr>
              <a:tr h="559323">
                <a:tc>
                  <a:txBody>
                    <a:bodyPr/>
                    <a:lstStyle/>
                    <a:p>
                      <a:r>
                        <a:rPr lang="en-US" dirty="0"/>
                        <a:t>Happy Minions</a:t>
                      </a:r>
                    </a:p>
                  </a:txBody>
                  <a:tcPr anchor="ctr"/>
                </a:tc>
                <a:tc>
                  <a:txBody>
                    <a:bodyPr/>
                    <a:lstStyle/>
                    <a:p>
                      <a:r>
                        <a:rPr lang="en-US" dirty="0"/>
                        <a:t>1.92</a:t>
                      </a:r>
                    </a:p>
                  </a:txBody>
                  <a:tcPr anchor="ctr"/>
                </a:tc>
                <a:tc>
                  <a:txBody>
                    <a:bodyPr/>
                    <a:lstStyle/>
                    <a:p>
                      <a:r>
                        <a:rPr lang="en-US" dirty="0"/>
                        <a:t>0.3</a:t>
                      </a:r>
                    </a:p>
                  </a:txBody>
                  <a:tcPr anchor="ctr"/>
                </a:tc>
                <a:tc>
                  <a:txBody>
                    <a:bodyPr/>
                    <a:lstStyle/>
                    <a:p>
                      <a:r>
                        <a:rPr lang="en-US" dirty="0"/>
                        <a:t>4.1</a:t>
                      </a:r>
                    </a:p>
                  </a:txBody>
                  <a:tcPr anchor="ctr"/>
                </a:tc>
                <a:tc>
                  <a:txBody>
                    <a:bodyPr/>
                    <a:lstStyle/>
                    <a:p>
                      <a:r>
                        <a:rPr lang="en-US" dirty="0"/>
                        <a:t>4.3</a:t>
                      </a:r>
                    </a:p>
                  </a:txBody>
                  <a:tcPr anchor="ctr"/>
                </a:tc>
                <a:tc>
                  <a:txBody>
                    <a:bodyPr/>
                    <a:lstStyle/>
                    <a:p>
                      <a:r>
                        <a:rPr lang="en-US" dirty="0"/>
                        <a:t>14.3</a:t>
                      </a:r>
                    </a:p>
                  </a:txBody>
                  <a:tcPr anchor="ctr"/>
                </a:tc>
                <a:tc>
                  <a:txBody>
                    <a:bodyPr/>
                    <a:lstStyle/>
                    <a:p>
                      <a:r>
                        <a:rPr lang="en-US" dirty="0"/>
                        <a:t>53%</a:t>
                      </a:r>
                    </a:p>
                  </a:txBody>
                  <a:tcPr anchor="ctr"/>
                </a:tc>
                <a:extLst>
                  <a:ext uri="{0D108BD9-81ED-4DB2-BD59-A6C34878D82A}">
                    <a16:rowId xmlns:a16="http://schemas.microsoft.com/office/drawing/2014/main" val="1933822095"/>
                  </a:ext>
                </a:extLst>
              </a:tr>
              <a:tr h="516862">
                <a:tc>
                  <a:txBody>
                    <a:bodyPr/>
                    <a:lstStyle/>
                    <a:p>
                      <a:r>
                        <a:rPr lang="en-US" dirty="0"/>
                        <a:t>ADAPT Centre</a:t>
                      </a:r>
                    </a:p>
                  </a:txBody>
                  <a:tcPr anchor="ctr"/>
                </a:tc>
                <a:tc>
                  <a:txBody>
                    <a:bodyPr/>
                    <a:lstStyle/>
                    <a:p>
                      <a:r>
                        <a:rPr lang="en-US" dirty="0"/>
                        <a:t>1.59</a:t>
                      </a:r>
                    </a:p>
                  </a:txBody>
                  <a:tcPr anchor="ctr"/>
                </a:tc>
                <a:tc>
                  <a:txBody>
                    <a:bodyPr/>
                    <a:lstStyle/>
                    <a:p>
                      <a:r>
                        <a:rPr lang="en-US" dirty="0"/>
                        <a:t>1.7</a:t>
                      </a:r>
                    </a:p>
                  </a:txBody>
                  <a:tcPr anchor="ctr"/>
                </a:tc>
                <a:tc>
                  <a:txBody>
                    <a:bodyPr/>
                    <a:lstStyle/>
                    <a:p>
                      <a:r>
                        <a:rPr lang="en-US" dirty="0"/>
                        <a:t>3.5</a:t>
                      </a:r>
                    </a:p>
                  </a:txBody>
                  <a:tcPr anchor="ctr"/>
                </a:tc>
                <a:tc>
                  <a:txBody>
                    <a:bodyPr/>
                    <a:lstStyle/>
                    <a:p>
                      <a:r>
                        <a:rPr lang="en-US" dirty="0"/>
                        <a:t>8.8</a:t>
                      </a:r>
                    </a:p>
                  </a:txBody>
                  <a:tcPr anchor="ctr"/>
                </a:tc>
                <a:tc>
                  <a:txBody>
                    <a:bodyPr/>
                    <a:lstStyle/>
                    <a:p>
                      <a:r>
                        <a:rPr lang="en-US" dirty="0"/>
                        <a:t>15.1</a:t>
                      </a:r>
                    </a:p>
                  </a:txBody>
                  <a:tcPr anchor="ctr"/>
                </a:tc>
                <a:tc>
                  <a:txBody>
                    <a:bodyPr/>
                    <a:lstStyle/>
                    <a:p>
                      <a:r>
                        <a:rPr lang="en-US" b="1" dirty="0">
                          <a:solidFill>
                            <a:srgbClr val="DC00DC"/>
                          </a:solidFill>
                        </a:rPr>
                        <a:t>98%</a:t>
                      </a:r>
                    </a:p>
                  </a:txBody>
                  <a:tcPr anchor="ctr"/>
                </a:tc>
                <a:extLst>
                  <a:ext uri="{0D108BD9-81ED-4DB2-BD59-A6C34878D82A}">
                    <a16:rowId xmlns:a16="http://schemas.microsoft.com/office/drawing/2014/main" val="2316477624"/>
                  </a:ext>
                </a:extLst>
              </a:tr>
            </a:tbl>
          </a:graphicData>
        </a:graphic>
      </p:graphicFrame>
      <p:sp>
        <p:nvSpPr>
          <p:cNvPr id="5" name="TextBox 4">
            <a:extLst>
              <a:ext uri="{FF2B5EF4-FFF2-40B4-BE49-F238E27FC236}">
                <a16:creationId xmlns:a16="http://schemas.microsoft.com/office/drawing/2014/main" id="{482F1BFC-B063-0E43-9914-3B2371B99C79}"/>
              </a:ext>
            </a:extLst>
          </p:cNvPr>
          <p:cNvSpPr txBox="1"/>
          <p:nvPr/>
        </p:nvSpPr>
        <p:spPr>
          <a:xfrm>
            <a:off x="841913" y="1098814"/>
            <a:ext cx="7096616" cy="954107"/>
          </a:xfrm>
          <a:prstGeom prst="rect">
            <a:avLst/>
          </a:prstGeom>
          <a:noFill/>
        </p:spPr>
        <p:txBody>
          <a:bodyPr wrap="square" rtlCol="0">
            <a:spAutoFit/>
          </a:bodyPr>
          <a:lstStyle/>
          <a:p>
            <a:r>
              <a:rPr lang="en-US" sz="2800" i="1" dirty="0"/>
              <a:t>HUMAN &amp; BOT MESSAGE WORD STATISTICS on Mechanical Turk Logs</a:t>
            </a:r>
          </a:p>
        </p:txBody>
      </p:sp>
      <p:sp>
        <p:nvSpPr>
          <p:cNvPr id="9" name="TextBox 8">
            <a:extLst>
              <a:ext uri="{FF2B5EF4-FFF2-40B4-BE49-F238E27FC236}">
                <a16:creationId xmlns:a16="http://schemas.microsoft.com/office/drawing/2014/main" id="{70B5962F-7DAF-0343-A7CF-9E2BD49E1A9A}"/>
              </a:ext>
            </a:extLst>
          </p:cNvPr>
          <p:cNvSpPr txBox="1"/>
          <p:nvPr/>
        </p:nvSpPr>
        <p:spPr>
          <a:xfrm rot="1083472">
            <a:off x="7367002" y="1205212"/>
            <a:ext cx="4533894" cy="830997"/>
          </a:xfrm>
          <a:prstGeom prst="rect">
            <a:avLst/>
          </a:prstGeom>
          <a:noFill/>
        </p:spPr>
        <p:txBody>
          <a:bodyPr wrap="square" rtlCol="0">
            <a:spAutoFit/>
          </a:bodyPr>
          <a:lstStyle/>
          <a:p>
            <a:r>
              <a:rPr lang="en-US" sz="2400" b="1" dirty="0">
                <a:highlight>
                  <a:srgbClr val="FFFF00"/>
                </a:highlight>
              </a:rPr>
              <a:t>Uniqueness is important for continued engagement with a bot</a:t>
            </a:r>
          </a:p>
        </p:txBody>
      </p:sp>
      <p:sp>
        <p:nvSpPr>
          <p:cNvPr id="10" name="TextBox 9">
            <a:extLst>
              <a:ext uri="{FF2B5EF4-FFF2-40B4-BE49-F238E27FC236}">
                <a16:creationId xmlns:a16="http://schemas.microsoft.com/office/drawing/2014/main" id="{011B9AFB-32FE-E249-AC30-C4D2E2B76E2A}"/>
              </a:ext>
            </a:extLst>
          </p:cNvPr>
          <p:cNvSpPr txBox="1"/>
          <p:nvPr/>
        </p:nvSpPr>
        <p:spPr>
          <a:xfrm>
            <a:off x="8865031" y="4021267"/>
            <a:ext cx="2896150" cy="1569660"/>
          </a:xfrm>
          <a:prstGeom prst="rect">
            <a:avLst/>
          </a:prstGeom>
          <a:noFill/>
        </p:spPr>
        <p:txBody>
          <a:bodyPr wrap="square" rtlCol="0">
            <a:spAutoFit/>
          </a:bodyPr>
          <a:lstStyle/>
          <a:p>
            <a:r>
              <a:rPr lang="en-US" sz="2400" b="1" dirty="0">
                <a:highlight>
                  <a:srgbClr val="FFFF00"/>
                </a:highlight>
              </a:rPr>
              <a:t>Humans use more rare words, otherwise no clear conclusion</a:t>
            </a:r>
          </a:p>
        </p:txBody>
      </p:sp>
      <p:cxnSp>
        <p:nvCxnSpPr>
          <p:cNvPr id="4" name="Straight Arrow Connector 3">
            <a:extLst>
              <a:ext uri="{FF2B5EF4-FFF2-40B4-BE49-F238E27FC236}">
                <a16:creationId xmlns:a16="http://schemas.microsoft.com/office/drawing/2014/main" id="{1ADDBC7A-8EE8-A240-9052-A827CCEA93E4}"/>
              </a:ext>
            </a:extLst>
          </p:cNvPr>
          <p:cNvCxnSpPr>
            <a:cxnSpLocks/>
          </p:cNvCxnSpPr>
          <p:nvPr/>
        </p:nvCxnSpPr>
        <p:spPr>
          <a:xfrm flipH="1">
            <a:off x="8504696" y="1987821"/>
            <a:ext cx="720670" cy="4138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Donut 11">
            <a:extLst>
              <a:ext uri="{FF2B5EF4-FFF2-40B4-BE49-F238E27FC236}">
                <a16:creationId xmlns:a16="http://schemas.microsoft.com/office/drawing/2014/main" id="{0FFC96B5-2C7A-6041-8AC7-7CCDF5EA72E5}"/>
              </a:ext>
            </a:extLst>
          </p:cNvPr>
          <p:cNvSpPr/>
          <p:nvPr/>
        </p:nvSpPr>
        <p:spPr>
          <a:xfrm>
            <a:off x="7349867" y="3136577"/>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Donut 12">
            <a:extLst>
              <a:ext uri="{FF2B5EF4-FFF2-40B4-BE49-F238E27FC236}">
                <a16:creationId xmlns:a16="http://schemas.microsoft.com/office/drawing/2014/main" id="{A3B7C0C3-2FD2-5D46-A27D-686A172F0400}"/>
              </a:ext>
            </a:extLst>
          </p:cNvPr>
          <p:cNvSpPr/>
          <p:nvPr/>
        </p:nvSpPr>
        <p:spPr>
          <a:xfrm>
            <a:off x="3355628" y="2597205"/>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nut 13">
            <a:extLst>
              <a:ext uri="{FF2B5EF4-FFF2-40B4-BE49-F238E27FC236}">
                <a16:creationId xmlns:a16="http://schemas.microsoft.com/office/drawing/2014/main" id="{C3BA69F2-10FB-4949-9C9E-999B82737260}"/>
              </a:ext>
            </a:extLst>
          </p:cNvPr>
          <p:cNvSpPr/>
          <p:nvPr/>
        </p:nvSpPr>
        <p:spPr>
          <a:xfrm>
            <a:off x="4390221" y="2645566"/>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5" name="Straight Arrow Connector 14">
            <a:extLst>
              <a:ext uri="{FF2B5EF4-FFF2-40B4-BE49-F238E27FC236}">
                <a16:creationId xmlns:a16="http://schemas.microsoft.com/office/drawing/2014/main" id="{555083C9-99DB-534C-80AD-F9EB68D9073E}"/>
              </a:ext>
            </a:extLst>
          </p:cNvPr>
          <p:cNvCxnSpPr>
            <a:cxnSpLocks/>
          </p:cNvCxnSpPr>
          <p:nvPr/>
        </p:nvCxnSpPr>
        <p:spPr>
          <a:xfrm flipH="1">
            <a:off x="8504696" y="2140221"/>
            <a:ext cx="873071" cy="117087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915798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Further Analysis</a:t>
            </a:r>
          </a:p>
        </p:txBody>
      </p:sp>
      <p:graphicFrame>
        <p:nvGraphicFramePr>
          <p:cNvPr id="6" name="Content Placeholder 5">
            <a:extLst>
              <a:ext uri="{FF2B5EF4-FFF2-40B4-BE49-F238E27FC236}">
                <a16:creationId xmlns:a16="http://schemas.microsoft.com/office/drawing/2014/main" id="{2D1B989E-9747-2F43-808D-E17FA58EAF1A}"/>
              </a:ext>
            </a:extLst>
          </p:cNvPr>
          <p:cNvGraphicFramePr>
            <a:graphicFrameLocks noGrp="1"/>
          </p:cNvGraphicFramePr>
          <p:nvPr>
            <p:ph idx="1"/>
            <p:extLst>
              <p:ext uri="{D42A27DB-BD31-4B8C-83A1-F6EECF244321}">
                <p14:modId xmlns:p14="http://schemas.microsoft.com/office/powerpoint/2010/main" val="96210253"/>
              </p:ext>
            </p:extLst>
          </p:nvPr>
        </p:nvGraphicFramePr>
        <p:xfrm>
          <a:off x="1024126" y="2084834"/>
          <a:ext cx="9578182" cy="4442932"/>
        </p:xfrm>
        <a:graphic>
          <a:graphicData uri="http://schemas.openxmlformats.org/drawingml/2006/table">
            <a:tbl>
              <a:tblPr firstRow="1" bandRow="1">
                <a:tableStyleId>{5C22544A-7EE6-4342-B048-85BDC9FD1C3A}</a:tableStyleId>
              </a:tblPr>
              <a:tblGrid>
                <a:gridCol w="2374195">
                  <a:extLst>
                    <a:ext uri="{9D8B030D-6E8A-4147-A177-3AD203B41FA5}">
                      <a16:colId xmlns:a16="http://schemas.microsoft.com/office/drawing/2014/main" val="3620999357"/>
                    </a:ext>
                  </a:extLst>
                </a:gridCol>
                <a:gridCol w="1709707">
                  <a:extLst>
                    <a:ext uri="{9D8B030D-6E8A-4147-A177-3AD203B41FA5}">
                      <a16:colId xmlns:a16="http://schemas.microsoft.com/office/drawing/2014/main" val="4158742289"/>
                    </a:ext>
                  </a:extLst>
                </a:gridCol>
                <a:gridCol w="1891862">
                  <a:extLst>
                    <a:ext uri="{9D8B030D-6E8A-4147-A177-3AD203B41FA5}">
                      <a16:colId xmlns:a16="http://schemas.microsoft.com/office/drawing/2014/main" val="1373087191"/>
                    </a:ext>
                  </a:extLst>
                </a:gridCol>
                <a:gridCol w="1770300">
                  <a:extLst>
                    <a:ext uri="{9D8B030D-6E8A-4147-A177-3AD203B41FA5}">
                      <a16:colId xmlns:a16="http://schemas.microsoft.com/office/drawing/2014/main" val="2646605909"/>
                    </a:ext>
                  </a:extLst>
                </a:gridCol>
                <a:gridCol w="1832118">
                  <a:extLst>
                    <a:ext uri="{9D8B030D-6E8A-4147-A177-3AD203B41FA5}">
                      <a16:colId xmlns:a16="http://schemas.microsoft.com/office/drawing/2014/main" val="3184020508"/>
                    </a:ext>
                  </a:extLst>
                </a:gridCol>
              </a:tblGrid>
              <a:tr h="658168">
                <a:tc>
                  <a:txBody>
                    <a:bodyPr/>
                    <a:lstStyle/>
                    <a:p>
                      <a:r>
                        <a:rPr lang="en-US" dirty="0"/>
                        <a:t>Model Name</a:t>
                      </a:r>
                    </a:p>
                  </a:txBody>
                  <a:tcPr anchor="ctr"/>
                </a:tc>
                <a:tc>
                  <a:txBody>
                    <a:bodyPr/>
                    <a:lstStyle/>
                    <a:p>
                      <a:r>
                        <a:rPr lang="en-US" sz="1400" dirty="0"/>
                        <a:t>Human </a:t>
                      </a:r>
                      <a:r>
                        <a:rPr lang="en-US" sz="1400" dirty="0" err="1"/>
                        <a:t>Eval</a:t>
                      </a:r>
                      <a:r>
                        <a:rPr lang="en-US" sz="1400" dirty="0"/>
                        <a:t> Score </a:t>
                      </a:r>
                    </a:p>
                  </a:txBody>
                  <a:tcPr anchor="ctr"/>
                </a:tc>
                <a:tc>
                  <a:txBody>
                    <a:bodyPr/>
                    <a:lstStyle/>
                    <a:p>
                      <a:r>
                        <a:rPr lang="en-US" dirty="0">
                          <a:solidFill>
                            <a:srgbClr val="570578"/>
                          </a:solidFill>
                        </a:rPr>
                        <a:t>Unigram</a:t>
                      </a:r>
                      <a:r>
                        <a:rPr lang="en-US" dirty="0"/>
                        <a:t> Repeats</a:t>
                      </a:r>
                    </a:p>
                  </a:txBody>
                  <a:tcPr anchor="ctr"/>
                </a:tc>
                <a:tc>
                  <a:txBody>
                    <a:bodyPr/>
                    <a:lstStyle/>
                    <a:p>
                      <a:r>
                        <a:rPr lang="en-US" dirty="0">
                          <a:solidFill>
                            <a:srgbClr val="570578"/>
                          </a:solidFill>
                        </a:rPr>
                        <a:t>Bigram</a:t>
                      </a:r>
                      <a:r>
                        <a:rPr lang="en-US" dirty="0"/>
                        <a:t> Repeats</a:t>
                      </a:r>
                    </a:p>
                  </a:txBody>
                  <a:tcPr anchor="ctr"/>
                </a:tc>
                <a:tc>
                  <a:txBody>
                    <a:bodyPr/>
                    <a:lstStyle/>
                    <a:p>
                      <a:r>
                        <a:rPr lang="en-US" dirty="0">
                          <a:solidFill>
                            <a:srgbClr val="570578"/>
                          </a:solidFill>
                        </a:rPr>
                        <a:t>Trigram</a:t>
                      </a:r>
                      <a:r>
                        <a:rPr lang="en-US" dirty="0"/>
                        <a:t> Repeats</a:t>
                      </a:r>
                    </a:p>
                  </a:txBody>
                  <a:tcPr anchor="ctr"/>
                </a:tc>
                <a:extLst>
                  <a:ext uri="{0D108BD9-81ED-4DB2-BD59-A6C34878D82A}">
                    <a16:rowId xmlns:a16="http://schemas.microsoft.com/office/drawing/2014/main" val="3963406907"/>
                  </a:ext>
                </a:extLst>
              </a:tr>
              <a:tr h="361397">
                <a:tc>
                  <a:txBody>
                    <a:bodyPr/>
                    <a:lstStyle/>
                    <a:p>
                      <a:r>
                        <a:rPr lang="en-US" b="0" dirty="0"/>
                        <a:t>Human</a:t>
                      </a:r>
                    </a:p>
                  </a:txBody>
                  <a:tcPr anchor="ctr"/>
                </a:tc>
                <a:tc>
                  <a:txBody>
                    <a:bodyPr/>
                    <a:lstStyle/>
                    <a:p>
                      <a:r>
                        <a:rPr lang="en-US" b="1" dirty="0">
                          <a:solidFill>
                            <a:srgbClr val="0070C0"/>
                          </a:solidFill>
                        </a:rPr>
                        <a:t>3.46</a:t>
                      </a:r>
                    </a:p>
                  </a:txBody>
                  <a:tcPr anchor="ctr"/>
                </a:tc>
                <a:tc>
                  <a:txBody>
                    <a:bodyPr/>
                    <a:lstStyle/>
                    <a:p>
                      <a:r>
                        <a:rPr lang="en-US" b="1" dirty="0">
                          <a:solidFill>
                            <a:srgbClr val="0070C0"/>
                          </a:solidFill>
                        </a:rPr>
                        <a:t>1.83</a:t>
                      </a:r>
                    </a:p>
                  </a:txBody>
                  <a:tcPr anchor="ctr"/>
                </a:tc>
                <a:tc>
                  <a:txBody>
                    <a:bodyPr/>
                    <a:lstStyle/>
                    <a:p>
                      <a:r>
                        <a:rPr lang="en-US" b="1" dirty="0">
                          <a:solidFill>
                            <a:srgbClr val="0070C0"/>
                          </a:solidFill>
                        </a:rPr>
                        <a:t>2.47</a:t>
                      </a:r>
                    </a:p>
                  </a:txBody>
                  <a:tcPr anchor="ctr"/>
                </a:tc>
                <a:tc>
                  <a:txBody>
                    <a:bodyPr/>
                    <a:lstStyle/>
                    <a:p>
                      <a:r>
                        <a:rPr lang="en-US" b="1" dirty="0">
                          <a:solidFill>
                            <a:srgbClr val="0070C0"/>
                          </a:solidFill>
                        </a:rPr>
                        <a:t>0.51</a:t>
                      </a:r>
                    </a:p>
                  </a:txBody>
                  <a:tcPr anchor="ctr"/>
                </a:tc>
                <a:extLst>
                  <a:ext uri="{0D108BD9-81ED-4DB2-BD59-A6C34878D82A}">
                    <a16:rowId xmlns:a16="http://schemas.microsoft.com/office/drawing/2014/main" val="3349680325"/>
                  </a:ext>
                </a:extLst>
              </a:tr>
              <a:tr h="632443">
                <a:tc>
                  <a:txBody>
                    <a:bodyPr/>
                    <a:lstStyle/>
                    <a:p>
                      <a:r>
                        <a:rPr lang="en-US" dirty="0"/>
                        <a:t>Lost in Conversation</a:t>
                      </a:r>
                    </a:p>
                  </a:txBody>
                  <a:tcPr anchor="ctr"/>
                </a:tc>
                <a:tc>
                  <a:txBody>
                    <a:bodyPr/>
                    <a:lstStyle/>
                    <a:p>
                      <a:pPr algn="l"/>
                      <a:r>
                        <a:rPr lang="en-US" b="0" dirty="0">
                          <a:solidFill>
                            <a:schemeClr val="tx1"/>
                          </a:solidFill>
                        </a:rPr>
                        <a:t>3.11</a:t>
                      </a:r>
                    </a:p>
                  </a:txBody>
                  <a:tcPr anchor="ctr"/>
                </a:tc>
                <a:tc>
                  <a:txBody>
                    <a:bodyPr/>
                    <a:lstStyle/>
                    <a:p>
                      <a:r>
                        <a:rPr lang="en-US" b="0" dirty="0">
                          <a:solidFill>
                            <a:schemeClr val="tx1"/>
                          </a:solidFill>
                        </a:rPr>
                        <a:t>2.11</a:t>
                      </a:r>
                    </a:p>
                  </a:txBody>
                  <a:tcPr anchor="ctr"/>
                </a:tc>
                <a:tc>
                  <a:txBody>
                    <a:bodyPr/>
                    <a:lstStyle/>
                    <a:p>
                      <a:r>
                        <a:rPr lang="en-US" b="0" dirty="0">
                          <a:solidFill>
                            <a:schemeClr val="tx1"/>
                          </a:solidFill>
                        </a:rPr>
                        <a:t>5.6</a:t>
                      </a:r>
                    </a:p>
                  </a:txBody>
                  <a:tcPr anchor="ctr"/>
                </a:tc>
                <a:tc>
                  <a:txBody>
                    <a:bodyPr/>
                    <a:lstStyle/>
                    <a:p>
                      <a:r>
                        <a:rPr lang="en-US" b="0" dirty="0">
                          <a:solidFill>
                            <a:schemeClr val="tx1"/>
                          </a:solidFill>
                        </a:rPr>
                        <a:t>2.67</a:t>
                      </a:r>
                    </a:p>
                  </a:txBody>
                  <a:tcPr anchor="ctr"/>
                </a:tc>
                <a:extLst>
                  <a:ext uri="{0D108BD9-81ED-4DB2-BD59-A6C34878D82A}">
                    <a16:rowId xmlns:a16="http://schemas.microsoft.com/office/drawing/2014/main" val="4039143123"/>
                  </a:ext>
                </a:extLst>
              </a:tr>
              <a:tr h="475965">
                <a:tc>
                  <a:txBody>
                    <a:bodyPr/>
                    <a:lstStyle/>
                    <a:p>
                      <a:r>
                        <a:rPr lang="en-US" dirty="0"/>
                        <a:t>Hugging Face</a:t>
                      </a:r>
                    </a:p>
                  </a:txBody>
                  <a:tcPr anchor="ctr"/>
                </a:tc>
                <a:tc>
                  <a:txBody>
                    <a:bodyPr/>
                    <a:lstStyle/>
                    <a:p>
                      <a:r>
                        <a:rPr lang="en-US" b="0" dirty="0">
                          <a:solidFill>
                            <a:schemeClr val="tx1"/>
                          </a:solidFill>
                        </a:rPr>
                        <a:t>2.67</a:t>
                      </a:r>
                    </a:p>
                  </a:txBody>
                  <a:tcPr anchor="ctr"/>
                </a:tc>
                <a:tc>
                  <a:txBody>
                    <a:bodyPr/>
                    <a:lstStyle/>
                    <a:p>
                      <a:r>
                        <a:rPr lang="en-US" b="1" dirty="0">
                          <a:solidFill>
                            <a:srgbClr val="DC00DC"/>
                          </a:solidFill>
                        </a:rPr>
                        <a:t>1.49</a:t>
                      </a:r>
                    </a:p>
                  </a:txBody>
                  <a:tcPr anchor="ctr"/>
                </a:tc>
                <a:tc>
                  <a:txBody>
                    <a:bodyPr/>
                    <a:lstStyle/>
                    <a:p>
                      <a:r>
                        <a:rPr lang="en-US" b="0" dirty="0">
                          <a:solidFill>
                            <a:schemeClr val="tx1"/>
                          </a:solidFill>
                        </a:rPr>
                        <a:t>5.04</a:t>
                      </a:r>
                    </a:p>
                  </a:txBody>
                  <a:tcPr anchor="ctr"/>
                </a:tc>
                <a:tc>
                  <a:txBody>
                    <a:bodyPr/>
                    <a:lstStyle/>
                    <a:p>
                      <a:r>
                        <a:rPr lang="en-US" b="1" dirty="0">
                          <a:solidFill>
                            <a:srgbClr val="DC00DC"/>
                          </a:solidFill>
                        </a:rPr>
                        <a:t>0.6</a:t>
                      </a:r>
                    </a:p>
                  </a:txBody>
                  <a:tcPr anchor="ctr"/>
                </a:tc>
                <a:extLst>
                  <a:ext uri="{0D108BD9-81ED-4DB2-BD59-A6C34878D82A}">
                    <a16:rowId xmlns:a16="http://schemas.microsoft.com/office/drawing/2014/main" val="8166999"/>
                  </a:ext>
                </a:extLst>
              </a:tr>
              <a:tr h="361397">
                <a:tc>
                  <a:txBody>
                    <a:bodyPr/>
                    <a:lstStyle/>
                    <a:p>
                      <a:r>
                        <a:rPr lang="en-US" dirty="0"/>
                        <a:t>Little Baby</a:t>
                      </a:r>
                    </a:p>
                  </a:txBody>
                  <a:tcPr anchor="ctr"/>
                </a:tc>
                <a:tc>
                  <a:txBody>
                    <a:bodyPr/>
                    <a:lstStyle/>
                    <a:p>
                      <a:r>
                        <a:rPr lang="en-US" b="0" dirty="0">
                          <a:solidFill>
                            <a:schemeClr val="tx1"/>
                          </a:solidFill>
                        </a:rPr>
                        <a:t>2.4</a:t>
                      </a:r>
                    </a:p>
                  </a:txBody>
                  <a:tcPr anchor="ctr"/>
                </a:tc>
                <a:tc>
                  <a:txBody>
                    <a:bodyPr/>
                    <a:lstStyle/>
                    <a:p>
                      <a:r>
                        <a:rPr lang="en-US" b="0" dirty="0">
                          <a:solidFill>
                            <a:schemeClr val="tx1"/>
                          </a:solidFill>
                        </a:rPr>
                        <a:t>2.53</a:t>
                      </a:r>
                    </a:p>
                  </a:txBody>
                  <a:tcPr anchor="ctr"/>
                </a:tc>
                <a:tc>
                  <a:txBody>
                    <a:bodyPr/>
                    <a:lstStyle/>
                    <a:p>
                      <a:r>
                        <a:rPr lang="en-US" b="1" dirty="0">
                          <a:solidFill>
                            <a:srgbClr val="DC00DC"/>
                          </a:solidFill>
                        </a:rPr>
                        <a:t>2.69</a:t>
                      </a:r>
                    </a:p>
                  </a:txBody>
                  <a:tcPr anchor="ctr"/>
                </a:tc>
                <a:tc>
                  <a:txBody>
                    <a:bodyPr/>
                    <a:lstStyle/>
                    <a:p>
                      <a:r>
                        <a:rPr lang="en-US" b="0" dirty="0">
                          <a:solidFill>
                            <a:schemeClr val="tx1"/>
                          </a:solidFill>
                        </a:rPr>
                        <a:t>1.43</a:t>
                      </a:r>
                    </a:p>
                  </a:txBody>
                  <a:tcPr anchor="ctr"/>
                </a:tc>
                <a:extLst>
                  <a:ext uri="{0D108BD9-81ED-4DB2-BD59-A6C34878D82A}">
                    <a16:rowId xmlns:a16="http://schemas.microsoft.com/office/drawing/2014/main" val="4050774668"/>
                  </a:ext>
                </a:extLst>
              </a:tr>
              <a:tr h="679950">
                <a:tc>
                  <a:txBody>
                    <a:bodyPr/>
                    <a:lstStyle/>
                    <a:p>
                      <a:r>
                        <a:rPr lang="en-US" dirty="0" err="1"/>
                        <a:t>Mohd</a:t>
                      </a:r>
                      <a:r>
                        <a:rPr lang="en-US" dirty="0"/>
                        <a:t> Shadab </a:t>
                      </a:r>
                      <a:r>
                        <a:rPr lang="en-US" dirty="0" err="1"/>
                        <a:t>Alam</a:t>
                      </a:r>
                      <a:endParaRPr lang="en-US" dirty="0"/>
                    </a:p>
                  </a:txBody>
                  <a:tcPr anchor="ctr"/>
                </a:tc>
                <a:tc>
                  <a:txBody>
                    <a:bodyPr/>
                    <a:lstStyle/>
                    <a:p>
                      <a:r>
                        <a:rPr lang="en-US" b="0" dirty="0">
                          <a:solidFill>
                            <a:schemeClr val="tx1"/>
                          </a:solidFill>
                        </a:rPr>
                        <a:t>2.36</a:t>
                      </a:r>
                    </a:p>
                  </a:txBody>
                  <a:tcPr anchor="ctr"/>
                </a:tc>
                <a:tc>
                  <a:txBody>
                    <a:bodyPr/>
                    <a:lstStyle/>
                    <a:p>
                      <a:r>
                        <a:rPr lang="en-US" b="0" dirty="0">
                          <a:solidFill>
                            <a:schemeClr val="tx1"/>
                          </a:solidFill>
                        </a:rPr>
                        <a:t>3.48</a:t>
                      </a:r>
                    </a:p>
                  </a:txBody>
                  <a:tcPr anchor="ctr"/>
                </a:tc>
                <a:tc>
                  <a:txBody>
                    <a:bodyPr/>
                    <a:lstStyle/>
                    <a:p>
                      <a:r>
                        <a:rPr lang="en-US" b="0" dirty="0">
                          <a:solidFill>
                            <a:schemeClr val="tx1"/>
                          </a:solidFill>
                        </a:rPr>
                        <a:t>11.34</a:t>
                      </a:r>
                    </a:p>
                  </a:txBody>
                  <a:tcPr anchor="ctr"/>
                </a:tc>
                <a:tc>
                  <a:txBody>
                    <a:bodyPr/>
                    <a:lstStyle/>
                    <a:p>
                      <a:r>
                        <a:rPr lang="en-US" b="0" dirty="0">
                          <a:solidFill>
                            <a:schemeClr val="tx1"/>
                          </a:solidFill>
                        </a:rPr>
                        <a:t>7.06</a:t>
                      </a:r>
                    </a:p>
                  </a:txBody>
                  <a:tcPr anchor="ctr"/>
                </a:tc>
                <a:extLst>
                  <a:ext uri="{0D108BD9-81ED-4DB2-BD59-A6C34878D82A}">
                    <a16:rowId xmlns:a16="http://schemas.microsoft.com/office/drawing/2014/main" val="166858702"/>
                  </a:ext>
                </a:extLst>
              </a:tr>
              <a:tr h="632443">
                <a:tc>
                  <a:txBody>
                    <a:bodyPr/>
                    <a:lstStyle/>
                    <a:p>
                      <a:r>
                        <a:rPr lang="en-US" dirty="0"/>
                        <a:t>Happy Minions</a:t>
                      </a:r>
                    </a:p>
                  </a:txBody>
                  <a:tcPr anchor="ctr"/>
                </a:tc>
                <a:tc>
                  <a:txBody>
                    <a:bodyPr/>
                    <a:lstStyle/>
                    <a:p>
                      <a:r>
                        <a:rPr lang="en-US" b="0" dirty="0">
                          <a:solidFill>
                            <a:schemeClr val="tx1"/>
                          </a:solidFill>
                        </a:rPr>
                        <a:t>1.92</a:t>
                      </a:r>
                    </a:p>
                  </a:txBody>
                  <a:tcPr anchor="ctr"/>
                </a:tc>
                <a:tc>
                  <a:txBody>
                    <a:bodyPr/>
                    <a:lstStyle/>
                    <a:p>
                      <a:r>
                        <a:rPr lang="en-US" b="0" dirty="0">
                          <a:solidFill>
                            <a:schemeClr val="tx1"/>
                          </a:solidFill>
                        </a:rPr>
                        <a:t>1.62</a:t>
                      </a:r>
                    </a:p>
                  </a:txBody>
                  <a:tcPr anchor="ctr"/>
                </a:tc>
                <a:tc>
                  <a:txBody>
                    <a:bodyPr/>
                    <a:lstStyle/>
                    <a:p>
                      <a:r>
                        <a:rPr lang="en-US" b="0" dirty="0">
                          <a:solidFill>
                            <a:schemeClr val="tx1"/>
                          </a:solidFill>
                        </a:rPr>
                        <a:t>6.56</a:t>
                      </a:r>
                    </a:p>
                  </a:txBody>
                  <a:tcPr anchor="ctr"/>
                </a:tc>
                <a:tc>
                  <a:txBody>
                    <a:bodyPr/>
                    <a:lstStyle/>
                    <a:p>
                      <a:r>
                        <a:rPr lang="en-US" b="0" dirty="0">
                          <a:solidFill>
                            <a:schemeClr val="tx1"/>
                          </a:solidFill>
                        </a:rPr>
                        <a:t>3.81</a:t>
                      </a:r>
                    </a:p>
                  </a:txBody>
                  <a:tcPr anchor="ctr"/>
                </a:tc>
                <a:extLst>
                  <a:ext uri="{0D108BD9-81ED-4DB2-BD59-A6C34878D82A}">
                    <a16:rowId xmlns:a16="http://schemas.microsoft.com/office/drawing/2014/main" val="1933822095"/>
                  </a:ext>
                </a:extLst>
              </a:tr>
              <a:tr h="632443">
                <a:tc>
                  <a:txBody>
                    <a:bodyPr/>
                    <a:lstStyle/>
                    <a:p>
                      <a:r>
                        <a:rPr lang="en-US" dirty="0"/>
                        <a:t>ADAPT Centre</a:t>
                      </a:r>
                    </a:p>
                  </a:txBody>
                  <a:tcPr anchor="ctr"/>
                </a:tc>
                <a:tc>
                  <a:txBody>
                    <a:bodyPr/>
                    <a:lstStyle/>
                    <a:p>
                      <a:r>
                        <a:rPr lang="en-US" b="0" dirty="0">
                          <a:solidFill>
                            <a:schemeClr val="tx1"/>
                          </a:solidFill>
                        </a:rPr>
                        <a:t>1.59</a:t>
                      </a:r>
                    </a:p>
                  </a:txBody>
                  <a:tcPr anchor="ctr"/>
                </a:tc>
                <a:tc>
                  <a:txBody>
                    <a:bodyPr/>
                    <a:lstStyle/>
                    <a:p>
                      <a:r>
                        <a:rPr lang="en-US" b="0" dirty="0">
                          <a:solidFill>
                            <a:schemeClr val="tx1"/>
                          </a:solidFill>
                        </a:rPr>
                        <a:t>6.74</a:t>
                      </a:r>
                    </a:p>
                  </a:txBody>
                  <a:tcPr anchor="ctr"/>
                </a:tc>
                <a:tc>
                  <a:txBody>
                    <a:bodyPr/>
                    <a:lstStyle/>
                    <a:p>
                      <a:r>
                        <a:rPr lang="en-US" b="0" dirty="0">
                          <a:solidFill>
                            <a:schemeClr val="tx1"/>
                          </a:solidFill>
                        </a:rPr>
                        <a:t>11.53</a:t>
                      </a:r>
                    </a:p>
                  </a:txBody>
                  <a:tcPr anchor="ctr"/>
                </a:tc>
                <a:tc>
                  <a:txBody>
                    <a:bodyPr/>
                    <a:lstStyle/>
                    <a:p>
                      <a:r>
                        <a:rPr lang="en-US" b="0" dirty="0">
                          <a:solidFill>
                            <a:schemeClr val="tx1"/>
                          </a:solidFill>
                        </a:rPr>
                        <a:t>1.44</a:t>
                      </a:r>
                    </a:p>
                  </a:txBody>
                  <a:tcPr anchor="ctr"/>
                </a:tc>
                <a:extLst>
                  <a:ext uri="{0D108BD9-81ED-4DB2-BD59-A6C34878D82A}">
                    <a16:rowId xmlns:a16="http://schemas.microsoft.com/office/drawing/2014/main" val="2316477624"/>
                  </a:ext>
                </a:extLst>
              </a:tr>
            </a:tbl>
          </a:graphicData>
        </a:graphic>
      </p:graphicFrame>
      <p:sp>
        <p:nvSpPr>
          <p:cNvPr id="5" name="TextBox 4">
            <a:extLst>
              <a:ext uri="{FF2B5EF4-FFF2-40B4-BE49-F238E27FC236}">
                <a16:creationId xmlns:a16="http://schemas.microsoft.com/office/drawing/2014/main" id="{482F1BFC-B063-0E43-9914-3B2371B99C79}"/>
              </a:ext>
            </a:extLst>
          </p:cNvPr>
          <p:cNvSpPr txBox="1"/>
          <p:nvPr/>
        </p:nvSpPr>
        <p:spPr>
          <a:xfrm>
            <a:off x="1024126" y="1561612"/>
            <a:ext cx="9237473" cy="523220"/>
          </a:xfrm>
          <a:prstGeom prst="rect">
            <a:avLst/>
          </a:prstGeom>
          <a:noFill/>
        </p:spPr>
        <p:txBody>
          <a:bodyPr wrap="square" rtlCol="0">
            <a:spAutoFit/>
          </a:bodyPr>
          <a:lstStyle/>
          <a:p>
            <a:r>
              <a:rPr lang="en-US" sz="2800" i="1" dirty="0"/>
              <a:t>BOT MESSAGE WORD STATISTICS on Mechanical Turk Logs</a:t>
            </a:r>
          </a:p>
        </p:txBody>
      </p:sp>
      <p:sp>
        <p:nvSpPr>
          <p:cNvPr id="7" name="TextBox 6">
            <a:extLst>
              <a:ext uri="{FF2B5EF4-FFF2-40B4-BE49-F238E27FC236}">
                <a16:creationId xmlns:a16="http://schemas.microsoft.com/office/drawing/2014/main" id="{3EEF2BA4-51FE-AD47-9955-51472C885F6D}"/>
              </a:ext>
            </a:extLst>
          </p:cNvPr>
          <p:cNvSpPr txBox="1"/>
          <p:nvPr/>
        </p:nvSpPr>
        <p:spPr>
          <a:xfrm rot="419643">
            <a:off x="4283528" y="825300"/>
            <a:ext cx="8836183" cy="461665"/>
          </a:xfrm>
          <a:prstGeom prst="rect">
            <a:avLst/>
          </a:prstGeom>
          <a:noFill/>
        </p:spPr>
        <p:txBody>
          <a:bodyPr wrap="square" rtlCol="0">
            <a:spAutoFit/>
          </a:bodyPr>
          <a:lstStyle/>
          <a:p>
            <a:r>
              <a:rPr lang="en-US" sz="2400" b="1" dirty="0">
                <a:highlight>
                  <a:srgbClr val="FFFF00"/>
                </a:highlight>
              </a:rPr>
              <a:t>Humans have lowest repeats, otherwise no clear conclusion</a:t>
            </a:r>
          </a:p>
        </p:txBody>
      </p:sp>
      <p:sp>
        <p:nvSpPr>
          <p:cNvPr id="8" name="Donut 7">
            <a:extLst>
              <a:ext uri="{FF2B5EF4-FFF2-40B4-BE49-F238E27FC236}">
                <a16:creationId xmlns:a16="http://schemas.microsoft.com/office/drawing/2014/main" id="{02088154-534C-2247-94BF-3EA6D04C1206}"/>
              </a:ext>
            </a:extLst>
          </p:cNvPr>
          <p:cNvSpPr/>
          <p:nvPr/>
        </p:nvSpPr>
        <p:spPr>
          <a:xfrm>
            <a:off x="4850691" y="2664582"/>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3688D9C7-87A2-1C4D-828C-2CFAF15E2BF2}"/>
              </a:ext>
            </a:extLst>
          </p:cNvPr>
          <p:cNvSpPr/>
          <p:nvPr/>
        </p:nvSpPr>
        <p:spPr>
          <a:xfrm>
            <a:off x="6897725" y="2664581"/>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Donut 9">
            <a:extLst>
              <a:ext uri="{FF2B5EF4-FFF2-40B4-BE49-F238E27FC236}">
                <a16:creationId xmlns:a16="http://schemas.microsoft.com/office/drawing/2014/main" id="{E11070F7-6886-E94B-A55A-E5D84459E6D6}"/>
              </a:ext>
            </a:extLst>
          </p:cNvPr>
          <p:cNvSpPr/>
          <p:nvPr/>
        </p:nvSpPr>
        <p:spPr>
          <a:xfrm>
            <a:off x="8553270" y="2664580"/>
            <a:ext cx="962526" cy="558265"/>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28104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normAutofit/>
          </a:bodyPr>
          <a:lstStyle/>
          <a:p>
            <a:r>
              <a:rPr lang="en-US" sz="4800" dirty="0"/>
              <a:t>UNDERSTANDING THE HUMAN EVALUATION RESULTS</a:t>
            </a:r>
          </a:p>
        </p:txBody>
      </p:sp>
      <p:sp>
        <p:nvSpPr>
          <p:cNvPr id="8" name="Content Placeholder 7">
            <a:extLst>
              <a:ext uri="{FF2B5EF4-FFF2-40B4-BE49-F238E27FC236}">
                <a16:creationId xmlns:a16="http://schemas.microsoft.com/office/drawing/2014/main" id="{64DB392D-9C6A-7740-B16D-3ABC96111540}"/>
              </a:ext>
            </a:extLst>
          </p:cNvPr>
          <p:cNvSpPr>
            <a:spLocks noGrp="1"/>
          </p:cNvSpPr>
          <p:nvPr>
            <p:ph idx="1"/>
          </p:nvPr>
        </p:nvSpPr>
        <p:spPr>
          <a:xfrm>
            <a:off x="1101130" y="2185416"/>
            <a:ext cx="9720073" cy="4023360"/>
          </a:xfrm>
        </p:spPr>
        <p:txBody>
          <a:bodyPr/>
          <a:lstStyle/>
          <a:p>
            <a:pPr marL="0" indent="0">
              <a:buNone/>
            </a:pPr>
            <a:r>
              <a:rPr lang="en-US" dirty="0"/>
              <a:t>Randomly sample logs from </a:t>
            </a:r>
            <a:r>
              <a:rPr lang="en-US" b="1" dirty="0"/>
              <a:t>Hugging Face </a:t>
            </a:r>
            <a:r>
              <a:rPr lang="en-US" dirty="0"/>
              <a:t>and </a:t>
            </a:r>
            <a:r>
              <a:rPr lang="en-US" b="1" dirty="0"/>
              <a:t>Lost in Conversation</a:t>
            </a:r>
            <a:r>
              <a:rPr lang="en-US" dirty="0"/>
              <a:t> </a:t>
            </a:r>
          </a:p>
          <a:p>
            <a:pPr marL="0" indent="0">
              <a:buNone/>
            </a:pPr>
            <a:endParaRPr lang="en-US" b="1" dirty="0"/>
          </a:p>
          <a:p>
            <a:pPr marL="0" indent="0">
              <a:buNone/>
            </a:pPr>
            <a:r>
              <a:rPr lang="en-US" b="1" dirty="0"/>
              <a:t>AVERAGE RATINGS FOR THIS SUBSET OF CONVERSATIONS:</a:t>
            </a:r>
            <a:endParaRPr lang="en-US" dirty="0"/>
          </a:p>
        </p:txBody>
      </p:sp>
      <p:sp>
        <p:nvSpPr>
          <p:cNvPr id="5" name="TextBox 4">
            <a:extLst>
              <a:ext uri="{FF2B5EF4-FFF2-40B4-BE49-F238E27FC236}">
                <a16:creationId xmlns:a16="http://schemas.microsoft.com/office/drawing/2014/main" id="{9FDDAC14-73FF-0342-9EF9-38F3EB4E7625}"/>
              </a:ext>
            </a:extLst>
          </p:cNvPr>
          <p:cNvSpPr txBox="1"/>
          <p:nvPr/>
        </p:nvSpPr>
        <p:spPr>
          <a:xfrm>
            <a:off x="1024128" y="1662196"/>
            <a:ext cx="4054193" cy="523220"/>
          </a:xfrm>
          <a:prstGeom prst="rect">
            <a:avLst/>
          </a:prstGeom>
          <a:noFill/>
        </p:spPr>
        <p:txBody>
          <a:bodyPr wrap="square" rtlCol="0">
            <a:spAutoFit/>
          </a:bodyPr>
          <a:lstStyle/>
          <a:p>
            <a:r>
              <a:rPr lang="en-US" sz="2800" i="1" dirty="0"/>
              <a:t>Blind Evaluation</a:t>
            </a:r>
          </a:p>
        </p:txBody>
      </p:sp>
      <p:sp>
        <p:nvSpPr>
          <p:cNvPr id="9" name="TextBox 8">
            <a:extLst>
              <a:ext uri="{FF2B5EF4-FFF2-40B4-BE49-F238E27FC236}">
                <a16:creationId xmlns:a16="http://schemas.microsoft.com/office/drawing/2014/main" id="{62FBEA03-3457-4749-BA92-2C145D813081}"/>
              </a:ext>
            </a:extLst>
          </p:cNvPr>
          <p:cNvSpPr txBox="1"/>
          <p:nvPr/>
        </p:nvSpPr>
        <p:spPr>
          <a:xfrm>
            <a:off x="3387311" y="3760542"/>
            <a:ext cx="3912097" cy="2092881"/>
          </a:xfrm>
          <a:prstGeom prst="rect">
            <a:avLst/>
          </a:prstGeom>
          <a:noFill/>
        </p:spPr>
        <p:txBody>
          <a:bodyPr wrap="none" rtlCol="0">
            <a:spAutoFit/>
          </a:bodyPr>
          <a:lstStyle/>
          <a:p>
            <a:pPr lvl="1">
              <a:buFont typeface="Arial" panose="020B0604020202020204" pitchFamily="34" charset="0"/>
              <a:buChar char="•"/>
            </a:pPr>
            <a:r>
              <a:rPr lang="en-US" sz="2800" b="1" dirty="0">
                <a:solidFill>
                  <a:srgbClr val="DC00DC"/>
                </a:solidFill>
              </a:rPr>
              <a:t>Lost in Conversation</a:t>
            </a:r>
            <a:r>
              <a:rPr lang="en-US" sz="2800" b="1" dirty="0"/>
              <a:t>:</a:t>
            </a:r>
          </a:p>
          <a:p>
            <a:pPr lvl="2">
              <a:buFont typeface="Arial" panose="020B0604020202020204" pitchFamily="34" charset="0"/>
              <a:buChar char="•"/>
            </a:pPr>
            <a:r>
              <a:rPr lang="en-US" sz="2800" b="1" dirty="0">
                <a:solidFill>
                  <a:schemeClr val="accent5">
                    <a:lumMod val="75000"/>
                  </a:schemeClr>
                </a:solidFill>
              </a:rPr>
              <a:t>TURKER</a:t>
            </a:r>
            <a:r>
              <a:rPr lang="en-US" sz="2800" b="1" dirty="0"/>
              <a:t>: </a:t>
            </a:r>
            <a:r>
              <a:rPr lang="en-US" sz="2800" dirty="0"/>
              <a:t>3.29</a:t>
            </a:r>
          </a:p>
          <a:p>
            <a:pPr lvl="2">
              <a:buFont typeface="Arial" panose="020B0604020202020204" pitchFamily="34" charset="0"/>
              <a:buChar char="•"/>
            </a:pPr>
            <a:r>
              <a:rPr lang="en-US" sz="2800" b="1" dirty="0">
                <a:solidFill>
                  <a:schemeClr val="accent1">
                    <a:lumMod val="50000"/>
                  </a:schemeClr>
                </a:solidFill>
              </a:rPr>
              <a:t>EMILY</a:t>
            </a:r>
            <a:r>
              <a:rPr lang="en-US" sz="2800" b="1" dirty="0"/>
              <a:t>:</a:t>
            </a:r>
            <a:r>
              <a:rPr lang="en-US" sz="2800" dirty="0"/>
              <a:t> 2.78</a:t>
            </a:r>
            <a:endParaRPr lang="en-US" sz="2800" b="1" dirty="0"/>
          </a:p>
          <a:p>
            <a:pPr lvl="2">
              <a:buFont typeface="Arial" panose="020B0604020202020204" pitchFamily="34" charset="0"/>
              <a:buChar char="•"/>
            </a:pPr>
            <a:r>
              <a:rPr lang="en-US" sz="2800" b="1" dirty="0">
                <a:solidFill>
                  <a:srgbClr val="C00000"/>
                </a:solidFill>
              </a:rPr>
              <a:t>JASON</a:t>
            </a:r>
            <a:r>
              <a:rPr lang="en-US" sz="2800" b="1" dirty="0"/>
              <a:t>: </a:t>
            </a:r>
            <a:r>
              <a:rPr lang="en-US" sz="2800" dirty="0"/>
              <a:t>2.71</a:t>
            </a:r>
            <a:endParaRPr lang="en-US" sz="2800" b="1" dirty="0"/>
          </a:p>
          <a:p>
            <a:endParaRPr lang="en-US" dirty="0"/>
          </a:p>
        </p:txBody>
      </p:sp>
      <p:sp>
        <p:nvSpPr>
          <p:cNvPr id="12" name="TextBox 11">
            <a:extLst>
              <a:ext uri="{FF2B5EF4-FFF2-40B4-BE49-F238E27FC236}">
                <a16:creationId xmlns:a16="http://schemas.microsoft.com/office/drawing/2014/main" id="{FAC965BF-C9A2-DD4C-85E8-C095999995B7}"/>
              </a:ext>
            </a:extLst>
          </p:cNvPr>
          <p:cNvSpPr txBox="1"/>
          <p:nvPr/>
        </p:nvSpPr>
        <p:spPr>
          <a:xfrm>
            <a:off x="738803" y="3760542"/>
            <a:ext cx="3280317" cy="2092881"/>
          </a:xfrm>
          <a:prstGeom prst="rect">
            <a:avLst/>
          </a:prstGeom>
          <a:noFill/>
        </p:spPr>
        <p:txBody>
          <a:bodyPr wrap="square" rtlCol="0">
            <a:spAutoFit/>
          </a:bodyPr>
          <a:lstStyle/>
          <a:p>
            <a:pPr lvl="1">
              <a:buFont typeface="Arial" panose="020B0604020202020204" pitchFamily="34" charset="0"/>
              <a:buChar char="•"/>
            </a:pPr>
            <a:r>
              <a:rPr lang="en-US" sz="2800" b="1" dirty="0">
                <a:solidFill>
                  <a:srgbClr val="DC00DC"/>
                </a:solidFill>
              </a:rPr>
              <a:t>Hugging Face</a:t>
            </a:r>
            <a:r>
              <a:rPr lang="en-US" sz="2800" b="1" dirty="0"/>
              <a:t>:</a:t>
            </a:r>
          </a:p>
          <a:p>
            <a:pPr lvl="2">
              <a:buFont typeface="Arial" panose="020B0604020202020204" pitchFamily="34" charset="0"/>
              <a:buChar char="•"/>
            </a:pPr>
            <a:r>
              <a:rPr lang="en-US" sz="2800" b="1" dirty="0">
                <a:solidFill>
                  <a:schemeClr val="accent5">
                    <a:lumMod val="75000"/>
                  </a:schemeClr>
                </a:solidFill>
              </a:rPr>
              <a:t>TURKER</a:t>
            </a:r>
            <a:r>
              <a:rPr lang="en-US" sz="2800" b="1" dirty="0"/>
              <a:t>: </a:t>
            </a:r>
            <a:r>
              <a:rPr lang="en-US" sz="2800" dirty="0"/>
              <a:t>2.8</a:t>
            </a:r>
          </a:p>
          <a:p>
            <a:pPr lvl="2">
              <a:buFont typeface="Arial" panose="020B0604020202020204" pitchFamily="34" charset="0"/>
              <a:buChar char="•"/>
            </a:pPr>
            <a:r>
              <a:rPr lang="en-US" sz="2800" b="1" dirty="0">
                <a:solidFill>
                  <a:schemeClr val="accent1">
                    <a:lumMod val="50000"/>
                  </a:schemeClr>
                </a:solidFill>
              </a:rPr>
              <a:t>EMILY</a:t>
            </a:r>
            <a:r>
              <a:rPr lang="en-US" sz="2800" b="1" dirty="0"/>
              <a:t>: </a:t>
            </a:r>
            <a:r>
              <a:rPr lang="en-US" sz="2800" dirty="0"/>
              <a:t>2.47</a:t>
            </a:r>
            <a:endParaRPr lang="en-US" sz="2800" b="1" dirty="0"/>
          </a:p>
          <a:p>
            <a:pPr lvl="2">
              <a:buFont typeface="Arial" panose="020B0604020202020204" pitchFamily="34" charset="0"/>
              <a:buChar char="•"/>
            </a:pPr>
            <a:r>
              <a:rPr lang="en-US" sz="2800" b="1" dirty="0">
                <a:solidFill>
                  <a:srgbClr val="C00000"/>
                </a:solidFill>
              </a:rPr>
              <a:t>JASON</a:t>
            </a:r>
            <a:r>
              <a:rPr lang="en-US" sz="2800" b="1" dirty="0"/>
              <a:t>: </a:t>
            </a:r>
            <a:r>
              <a:rPr lang="en-US" sz="2800" dirty="0"/>
              <a:t>2</a:t>
            </a:r>
            <a:endParaRPr lang="en-US" sz="2800" b="1" dirty="0"/>
          </a:p>
          <a:p>
            <a:endParaRPr lang="en-US" dirty="0"/>
          </a:p>
        </p:txBody>
      </p:sp>
      <p:sp>
        <p:nvSpPr>
          <p:cNvPr id="13" name="TextBox 12">
            <a:extLst>
              <a:ext uri="{FF2B5EF4-FFF2-40B4-BE49-F238E27FC236}">
                <a16:creationId xmlns:a16="http://schemas.microsoft.com/office/drawing/2014/main" id="{EF7FFC40-5485-3A4C-9C99-36B4E7962D1E}"/>
              </a:ext>
            </a:extLst>
          </p:cNvPr>
          <p:cNvSpPr txBox="1"/>
          <p:nvPr/>
        </p:nvSpPr>
        <p:spPr>
          <a:xfrm>
            <a:off x="7190070" y="4806982"/>
            <a:ext cx="4783757" cy="1569660"/>
          </a:xfrm>
          <a:prstGeom prst="rect">
            <a:avLst/>
          </a:prstGeom>
          <a:noFill/>
        </p:spPr>
        <p:txBody>
          <a:bodyPr wrap="square" rtlCol="0">
            <a:spAutoFit/>
          </a:bodyPr>
          <a:lstStyle/>
          <a:p>
            <a:r>
              <a:rPr lang="en-US" sz="2400" b="1" dirty="0">
                <a:highlight>
                  <a:srgbClr val="FFFF00"/>
                </a:highlight>
              </a:rPr>
              <a:t>Jason is harsher than Emily who is harsher than </a:t>
            </a:r>
            <a:r>
              <a:rPr lang="en-US" sz="2400" b="1" dirty="0" err="1">
                <a:highlight>
                  <a:srgbClr val="FFFF00"/>
                </a:highlight>
              </a:rPr>
              <a:t>Turkers</a:t>
            </a:r>
            <a:r>
              <a:rPr lang="en-US" sz="2400" b="1" dirty="0">
                <a:highlight>
                  <a:srgbClr val="FFFF00"/>
                </a:highlight>
              </a:rPr>
              <a:t> (different bias), but all three agree on which model is better</a:t>
            </a:r>
          </a:p>
        </p:txBody>
      </p:sp>
    </p:spTree>
    <p:extLst>
      <p:ext uri="{BB962C8B-B14F-4D97-AF65-F5344CB8AC3E}">
        <p14:creationId xmlns:p14="http://schemas.microsoft.com/office/powerpoint/2010/main" val="848390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3BE64-D005-CE4A-A569-7301BB5EA84F}"/>
              </a:ext>
            </a:extLst>
          </p:cNvPr>
          <p:cNvSpPr>
            <a:spLocks noGrp="1"/>
          </p:cNvSpPr>
          <p:nvPr>
            <p:ph type="title"/>
          </p:nvPr>
        </p:nvSpPr>
        <p:spPr/>
        <p:txBody>
          <a:bodyPr/>
          <a:lstStyle/>
          <a:p>
            <a:r>
              <a:rPr lang="en-US" dirty="0"/>
              <a:t>BLIND EVALUATION </a:t>
            </a:r>
            <a:r>
              <a:rPr lang="en-US" dirty="0" err="1"/>
              <a:t>SAMples</a:t>
            </a:r>
            <a:endParaRPr lang="en-US" dirty="0"/>
          </a:p>
        </p:txBody>
      </p:sp>
      <p:sp>
        <p:nvSpPr>
          <p:cNvPr id="4" name="Content Placeholder 3">
            <a:extLst>
              <a:ext uri="{FF2B5EF4-FFF2-40B4-BE49-F238E27FC236}">
                <a16:creationId xmlns:a16="http://schemas.microsoft.com/office/drawing/2014/main" id="{056A1819-E3F5-B24A-BE30-B8116206772C}"/>
              </a:ext>
            </a:extLst>
          </p:cNvPr>
          <p:cNvSpPr>
            <a:spLocks noGrp="1"/>
          </p:cNvSpPr>
          <p:nvPr>
            <p:ph sz="half" idx="1"/>
          </p:nvPr>
        </p:nvSpPr>
        <p:spPr>
          <a:xfrm>
            <a:off x="1024127" y="1820708"/>
            <a:ext cx="4754880" cy="4488652"/>
          </a:xfrm>
        </p:spPr>
        <p:txBody>
          <a:bodyPr/>
          <a:lstStyle/>
          <a:p>
            <a:r>
              <a:rPr lang="en-US" b="1" dirty="0">
                <a:highlight>
                  <a:srgbClr val="FFFF00"/>
                </a:highlight>
              </a:rPr>
              <a:t>HUGGING FACE </a:t>
            </a:r>
          </a:p>
          <a:p>
            <a:pPr>
              <a:lnSpc>
                <a:spcPct val="100000"/>
              </a:lnSpc>
              <a:spcBef>
                <a:spcPts val="600"/>
              </a:spcBef>
              <a:spcAft>
                <a:spcPts val="0"/>
              </a:spcAft>
              <a:buFont typeface="Arial" panose="020B0604020202020204" pitchFamily="34" charset="0"/>
              <a:buChar char="•"/>
            </a:pPr>
            <a:r>
              <a:rPr lang="en-US" sz="1800" dirty="0"/>
              <a:t>“good at answering questions, but asks a question that's already been answered”</a:t>
            </a:r>
          </a:p>
          <a:p>
            <a:pPr>
              <a:lnSpc>
                <a:spcPct val="100000"/>
              </a:lnSpc>
              <a:spcBef>
                <a:spcPts val="600"/>
              </a:spcBef>
              <a:spcAft>
                <a:spcPts val="0"/>
              </a:spcAft>
              <a:buFont typeface="Arial" panose="020B0604020202020204" pitchFamily="34" charset="0"/>
              <a:buChar char="•"/>
            </a:pPr>
            <a:r>
              <a:rPr lang="en-US" sz="1800" dirty="0"/>
              <a:t>“karaoke repeat, otherwise ok. bit boring”</a:t>
            </a:r>
          </a:p>
          <a:p>
            <a:pPr>
              <a:lnSpc>
                <a:spcPct val="100000"/>
              </a:lnSpc>
              <a:spcBef>
                <a:spcPts val="600"/>
              </a:spcBef>
              <a:spcAft>
                <a:spcPts val="0"/>
              </a:spcAft>
              <a:buFont typeface="Arial" panose="020B0604020202020204" pitchFamily="34" charset="0"/>
              <a:buChar char="•"/>
            </a:pPr>
            <a:r>
              <a:rPr lang="en-US" sz="1800" dirty="0"/>
              <a:t>“contradicts itself twice here”</a:t>
            </a:r>
          </a:p>
          <a:p>
            <a:pPr>
              <a:lnSpc>
                <a:spcPct val="100000"/>
              </a:lnSpc>
              <a:spcBef>
                <a:spcPts val="600"/>
              </a:spcBef>
              <a:spcAft>
                <a:spcPts val="0"/>
              </a:spcAft>
              <a:buFont typeface="Arial" panose="020B0604020202020204" pitchFamily="34" charset="0"/>
              <a:buChar char="•"/>
            </a:pPr>
            <a:r>
              <a:rPr lang="en-US" sz="1800" dirty="0"/>
              <a:t>“asked too many questions, and contradicted itself a couple times”</a:t>
            </a:r>
          </a:p>
          <a:p>
            <a:pPr>
              <a:lnSpc>
                <a:spcPct val="100000"/>
              </a:lnSpc>
              <a:spcBef>
                <a:spcPts val="600"/>
              </a:spcBef>
              <a:spcAft>
                <a:spcPts val="0"/>
              </a:spcAft>
              <a:buFont typeface="Arial" panose="020B0604020202020204" pitchFamily="34" charset="0"/>
              <a:buChar char="•"/>
            </a:pPr>
            <a:r>
              <a:rPr lang="en-US" sz="1800" dirty="0"/>
              <a:t>“nice acknowledgement about dogs by the model, makes a slight mistake by asking about what kind of music the person plays”</a:t>
            </a:r>
          </a:p>
          <a:p>
            <a:pPr>
              <a:lnSpc>
                <a:spcPct val="100000"/>
              </a:lnSpc>
              <a:spcBef>
                <a:spcPts val="600"/>
              </a:spcBef>
              <a:spcAft>
                <a:spcPts val="0"/>
              </a:spcAft>
              <a:buFont typeface="Arial" panose="020B0604020202020204" pitchFamily="34" charset="0"/>
              <a:buChar char="•"/>
            </a:pPr>
            <a:r>
              <a:rPr lang="en-US" sz="1800" dirty="0"/>
              <a:t>“some detail mistakes (rock, artist), otherwise ok”</a:t>
            </a:r>
          </a:p>
          <a:p>
            <a:pPr>
              <a:lnSpc>
                <a:spcPct val="100000"/>
              </a:lnSpc>
              <a:spcBef>
                <a:spcPts val="600"/>
              </a:spcBef>
              <a:spcAft>
                <a:spcPts val="0"/>
              </a:spcAft>
              <a:buFont typeface="Arial" panose="020B0604020202020204" pitchFamily="34" charset="0"/>
              <a:buChar char="•"/>
            </a:pPr>
            <a:r>
              <a:rPr lang="en-US" sz="1800" dirty="0"/>
              <a:t>“too many questions, changes topics a lot” </a:t>
            </a:r>
          </a:p>
          <a:p>
            <a:pPr>
              <a:lnSpc>
                <a:spcPct val="100000"/>
              </a:lnSpc>
              <a:spcBef>
                <a:spcPts val="600"/>
              </a:spcBef>
              <a:spcAft>
                <a:spcPts val="0"/>
              </a:spcAft>
              <a:buFont typeface="Arial" panose="020B0604020202020204" pitchFamily="34" charset="0"/>
              <a:buChar char="•"/>
            </a:pPr>
            <a:endParaRPr lang="en-US" sz="1800" dirty="0"/>
          </a:p>
        </p:txBody>
      </p:sp>
      <p:sp>
        <p:nvSpPr>
          <p:cNvPr id="5" name="Content Placeholder 4">
            <a:extLst>
              <a:ext uri="{FF2B5EF4-FFF2-40B4-BE49-F238E27FC236}">
                <a16:creationId xmlns:a16="http://schemas.microsoft.com/office/drawing/2014/main" id="{2B4A6619-4D24-9C40-9827-8B478C4C5A6F}"/>
              </a:ext>
            </a:extLst>
          </p:cNvPr>
          <p:cNvSpPr>
            <a:spLocks noGrp="1"/>
          </p:cNvSpPr>
          <p:nvPr>
            <p:ph sz="half" idx="2"/>
          </p:nvPr>
        </p:nvSpPr>
        <p:spPr>
          <a:xfrm>
            <a:off x="5989320" y="1820708"/>
            <a:ext cx="4754880" cy="4488652"/>
          </a:xfrm>
        </p:spPr>
        <p:txBody>
          <a:bodyPr/>
          <a:lstStyle/>
          <a:p>
            <a:r>
              <a:rPr lang="en-US" b="1" dirty="0">
                <a:highlight>
                  <a:srgbClr val="FFFF00"/>
                </a:highlight>
              </a:rPr>
              <a:t>LOST IN CONVERSATION</a:t>
            </a:r>
          </a:p>
          <a:p>
            <a:pPr>
              <a:lnSpc>
                <a:spcPct val="100000"/>
              </a:lnSpc>
              <a:spcBef>
                <a:spcPts val="600"/>
              </a:spcBef>
              <a:spcAft>
                <a:spcPts val="0"/>
              </a:spcAft>
              <a:buFont typeface="Arial" panose="020B0604020202020204" pitchFamily="34" charset="0"/>
              <a:buChar char="•"/>
            </a:pPr>
            <a:r>
              <a:rPr lang="en-US" sz="1800" dirty="0"/>
              <a:t>“not super interesting, but it's able to respond well to the comment about reading and cooking”</a:t>
            </a:r>
          </a:p>
          <a:p>
            <a:pPr>
              <a:lnSpc>
                <a:spcPct val="100000"/>
              </a:lnSpc>
              <a:spcBef>
                <a:spcPts val="600"/>
              </a:spcBef>
              <a:spcAft>
                <a:spcPts val="0"/>
              </a:spcAft>
              <a:buFont typeface="Arial" panose="020B0604020202020204" pitchFamily="34" charset="0"/>
              <a:buChar char="•"/>
            </a:pPr>
            <a:r>
              <a:rPr lang="en-US" sz="1800" dirty="0"/>
              <a:t>“pretty good up until the last utterance (weird follow-up to "I'm a student who plays baseball")”</a:t>
            </a:r>
          </a:p>
          <a:p>
            <a:pPr>
              <a:lnSpc>
                <a:spcPct val="100000"/>
              </a:lnSpc>
              <a:spcBef>
                <a:spcPts val="600"/>
              </a:spcBef>
              <a:spcAft>
                <a:spcPts val="0"/>
              </a:spcAft>
              <a:buFont typeface="Arial" panose="020B0604020202020204" pitchFamily="34" charset="0"/>
              <a:buChar char="•"/>
            </a:pPr>
            <a:r>
              <a:rPr lang="en-US" sz="1800" dirty="0"/>
              <a:t>“v good. e.g. the position stuff”</a:t>
            </a:r>
          </a:p>
          <a:p>
            <a:pPr>
              <a:lnSpc>
                <a:spcPct val="100000"/>
              </a:lnSpc>
              <a:spcBef>
                <a:spcPts val="600"/>
              </a:spcBef>
              <a:spcAft>
                <a:spcPts val="0"/>
              </a:spcAft>
              <a:buFont typeface="Arial" panose="020B0604020202020204" pitchFamily="34" charset="0"/>
              <a:buChar char="•"/>
            </a:pPr>
            <a:r>
              <a:rPr lang="en-US" sz="1800" dirty="0"/>
              <a:t>“not that bad, just really uninteresting”</a:t>
            </a:r>
          </a:p>
          <a:p>
            <a:pPr>
              <a:lnSpc>
                <a:spcPct val="100000"/>
              </a:lnSpc>
              <a:spcBef>
                <a:spcPts val="600"/>
              </a:spcBef>
              <a:spcAft>
                <a:spcPts val="0"/>
              </a:spcAft>
              <a:buFont typeface="Arial" panose="020B0604020202020204" pitchFamily="34" charset="0"/>
              <a:buChar char="•"/>
            </a:pPr>
            <a:r>
              <a:rPr lang="en-US" sz="1800" dirty="0"/>
              <a:t>“asks what the person does for a living twice…”</a:t>
            </a:r>
          </a:p>
          <a:p>
            <a:pPr>
              <a:lnSpc>
                <a:spcPct val="100000"/>
              </a:lnSpc>
              <a:spcBef>
                <a:spcPts val="600"/>
              </a:spcBef>
              <a:spcAft>
                <a:spcPts val="0"/>
              </a:spcAft>
              <a:buFont typeface="Arial" panose="020B0604020202020204" pitchFamily="34" charset="0"/>
              <a:buChar char="•"/>
            </a:pPr>
            <a:r>
              <a:rPr lang="en-US" sz="1800" dirty="0"/>
              <a:t>“repeat mistake”</a:t>
            </a:r>
          </a:p>
          <a:p>
            <a:pPr>
              <a:lnSpc>
                <a:spcPct val="100000"/>
              </a:lnSpc>
              <a:spcBef>
                <a:spcPts val="600"/>
              </a:spcBef>
              <a:spcAft>
                <a:spcPts val="0"/>
              </a:spcAft>
              <a:buFont typeface="Arial" panose="020B0604020202020204" pitchFamily="34" charset="0"/>
              <a:buChar char="•"/>
            </a:pPr>
            <a:r>
              <a:rPr lang="en-US" sz="1800" dirty="0"/>
              <a:t>“too much awesome. otherwise good”</a:t>
            </a:r>
          </a:p>
          <a:p>
            <a:pPr>
              <a:lnSpc>
                <a:spcPct val="100000"/>
              </a:lnSpc>
              <a:spcBef>
                <a:spcPts val="600"/>
              </a:spcBef>
              <a:spcAft>
                <a:spcPts val="0"/>
              </a:spcAft>
              <a:buFont typeface="Arial" panose="020B0604020202020204" pitchFamily="34" charset="0"/>
              <a:buChar char="•"/>
            </a:pPr>
            <a:r>
              <a:rPr lang="en-US" sz="1800" dirty="0"/>
              <a:t>“this conversation is super coherent, and the model responds well to the users messages”</a:t>
            </a:r>
          </a:p>
          <a:p>
            <a:endParaRPr lang="en-US" b="1" dirty="0"/>
          </a:p>
        </p:txBody>
      </p:sp>
    </p:spTree>
    <p:extLst>
      <p:ext uri="{BB962C8B-B14F-4D97-AF65-F5344CB8AC3E}">
        <p14:creationId xmlns:p14="http://schemas.microsoft.com/office/powerpoint/2010/main" val="216895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CB2354F-8A05-5C43-B3B8-356E31601875}"/>
              </a:ext>
            </a:extLst>
          </p:cNvPr>
          <p:cNvPicPr>
            <a:picLocks noGrp="1" noChangeAspect="1"/>
          </p:cNvPicPr>
          <p:nvPr>
            <p:ph idx="1"/>
          </p:nvPr>
        </p:nvPicPr>
        <p:blipFill>
          <a:blip r:embed="rId3"/>
          <a:stretch>
            <a:fillRect/>
          </a:stretch>
        </p:blipFill>
        <p:spPr>
          <a:xfrm>
            <a:off x="5357450" y="585216"/>
            <a:ext cx="4956846" cy="6061156"/>
          </a:xfrm>
        </p:spPr>
      </p:pic>
      <p:sp>
        <p:nvSpPr>
          <p:cNvPr id="7" name="TextBox 6">
            <a:extLst>
              <a:ext uri="{FF2B5EF4-FFF2-40B4-BE49-F238E27FC236}">
                <a16:creationId xmlns:a16="http://schemas.microsoft.com/office/drawing/2014/main" id="{2C46E828-9B08-CC4D-BADD-CE982B24CD7B}"/>
              </a:ext>
            </a:extLst>
          </p:cNvPr>
          <p:cNvSpPr txBox="1"/>
          <p:nvPr/>
        </p:nvSpPr>
        <p:spPr>
          <a:xfrm>
            <a:off x="1239864" y="2518474"/>
            <a:ext cx="4262034" cy="4401205"/>
          </a:xfrm>
          <a:prstGeom prst="rect">
            <a:avLst/>
          </a:prstGeom>
          <a:noFill/>
        </p:spPr>
        <p:txBody>
          <a:bodyPr wrap="square" rtlCol="0">
            <a:spAutoFit/>
          </a:bodyPr>
          <a:lstStyle/>
          <a:p>
            <a:r>
              <a:rPr lang="en-US" sz="2400" b="1" dirty="0"/>
              <a:t>Hugging Face</a:t>
            </a:r>
          </a:p>
          <a:p>
            <a:endParaRPr lang="en-US" b="1" dirty="0"/>
          </a:p>
          <a:p>
            <a:r>
              <a:rPr lang="en-US" sz="2000" b="1" dirty="0">
                <a:solidFill>
                  <a:srgbClr val="DC00DC"/>
                </a:solidFill>
              </a:rPr>
              <a:t>Jason:</a:t>
            </a:r>
            <a:r>
              <a:rPr lang="en-US" sz="2000" b="1" dirty="0"/>
              <a:t> </a:t>
            </a:r>
            <a:r>
              <a:rPr lang="en-US" sz="2000" i="1" dirty="0"/>
              <a:t>work question is already answered, never really answers, just goes to another question. repeat travel question</a:t>
            </a:r>
          </a:p>
          <a:p>
            <a:r>
              <a:rPr lang="en-US" sz="2000" b="1" dirty="0">
                <a:highlight>
                  <a:srgbClr val="FFFF00"/>
                </a:highlight>
              </a:rPr>
              <a:t>1/4</a:t>
            </a:r>
          </a:p>
          <a:p>
            <a:endParaRPr lang="en-US" sz="2000" b="1" dirty="0"/>
          </a:p>
          <a:p>
            <a:r>
              <a:rPr lang="en-US" sz="2000" b="1" dirty="0">
                <a:solidFill>
                  <a:srgbClr val="DC00DC"/>
                </a:solidFill>
              </a:rPr>
              <a:t>Emily:</a:t>
            </a:r>
            <a:r>
              <a:rPr lang="en-US" sz="2000" b="1" dirty="0"/>
              <a:t> </a:t>
            </a:r>
            <a:r>
              <a:rPr lang="en-US" sz="2000" i="1" dirty="0"/>
              <a:t>repeats the question about traveling, tends to ask a lot of questions, making the conversation hop between subjects rather quickly</a:t>
            </a:r>
          </a:p>
          <a:p>
            <a:r>
              <a:rPr lang="en-US" sz="2000" b="1" dirty="0">
                <a:highlight>
                  <a:srgbClr val="FFFF00"/>
                </a:highlight>
              </a:rPr>
              <a:t>2/4</a:t>
            </a:r>
          </a:p>
          <a:p>
            <a:endParaRPr lang="en-US" b="1" dirty="0"/>
          </a:p>
        </p:txBody>
      </p:sp>
      <p:sp>
        <p:nvSpPr>
          <p:cNvPr id="9" name="TextBox 8">
            <a:extLst>
              <a:ext uri="{FF2B5EF4-FFF2-40B4-BE49-F238E27FC236}">
                <a16:creationId xmlns:a16="http://schemas.microsoft.com/office/drawing/2014/main" id="{AE07C525-4F83-A34F-BE15-39C6EE1145B6}"/>
              </a:ext>
            </a:extLst>
          </p:cNvPr>
          <p:cNvSpPr txBox="1"/>
          <p:nvPr/>
        </p:nvSpPr>
        <p:spPr>
          <a:xfrm rot="594055">
            <a:off x="10327809" y="3261698"/>
            <a:ext cx="2479729" cy="371959"/>
          </a:xfrm>
          <a:prstGeom prst="rect">
            <a:avLst/>
          </a:prstGeom>
          <a:noFill/>
        </p:spPr>
        <p:txBody>
          <a:bodyPr wrap="square" rtlCol="0">
            <a:spAutoFit/>
          </a:bodyPr>
          <a:lstStyle/>
          <a:p>
            <a:r>
              <a:rPr lang="en-US" b="1" dirty="0">
                <a:solidFill>
                  <a:srgbClr val="92D050"/>
                </a:solidFill>
              </a:rPr>
              <a:t>BOT IN GREEN</a:t>
            </a:r>
          </a:p>
        </p:txBody>
      </p:sp>
      <p:sp>
        <p:nvSpPr>
          <p:cNvPr id="12" name="Title 1">
            <a:extLst>
              <a:ext uri="{FF2B5EF4-FFF2-40B4-BE49-F238E27FC236}">
                <a16:creationId xmlns:a16="http://schemas.microsoft.com/office/drawing/2014/main" id="{896B19EA-6C50-574D-8473-BEAEA2683D11}"/>
              </a:ext>
            </a:extLst>
          </p:cNvPr>
          <p:cNvSpPr>
            <a:spLocks noGrp="1"/>
          </p:cNvSpPr>
          <p:nvPr>
            <p:ph type="title"/>
          </p:nvPr>
        </p:nvSpPr>
        <p:spPr>
          <a:xfrm>
            <a:off x="1024128" y="585216"/>
            <a:ext cx="9720072" cy="1499616"/>
          </a:xfrm>
        </p:spPr>
        <p:txBody>
          <a:bodyPr>
            <a:normAutofit/>
          </a:bodyPr>
          <a:lstStyle/>
          <a:p>
            <a:r>
              <a:rPr lang="en-US" sz="4800" dirty="0"/>
              <a:t>Blind evaluation</a:t>
            </a:r>
          </a:p>
        </p:txBody>
      </p:sp>
    </p:spTree>
    <p:extLst>
      <p:ext uri="{BB962C8B-B14F-4D97-AF65-F5344CB8AC3E}">
        <p14:creationId xmlns:p14="http://schemas.microsoft.com/office/powerpoint/2010/main" val="3643576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sp>
        <p:nvSpPr>
          <p:cNvPr id="11" name="Content Placeholder 10">
            <a:extLst>
              <a:ext uri="{FF2B5EF4-FFF2-40B4-BE49-F238E27FC236}">
                <a16:creationId xmlns:a16="http://schemas.microsoft.com/office/drawing/2014/main" id="{09BC2E6C-84D3-EF40-9EEE-DBFD45F328BB}"/>
              </a:ext>
            </a:extLst>
          </p:cNvPr>
          <p:cNvSpPr>
            <a:spLocks noGrp="1"/>
          </p:cNvSpPr>
          <p:nvPr>
            <p:ph sz="half" idx="2"/>
          </p:nvPr>
        </p:nvSpPr>
        <p:spPr/>
        <p:txBody>
          <a:bodyPr>
            <a:normAutofit/>
          </a:bodyPr>
          <a:lstStyle/>
          <a:p>
            <a:r>
              <a:rPr lang="en-US" b="1" dirty="0"/>
              <a:t>THREE BASELINES AVAILABLE IN </a:t>
            </a:r>
            <a:r>
              <a:rPr lang="en-US" b="1" dirty="0">
                <a:solidFill>
                  <a:srgbClr val="D73484"/>
                </a:solidFill>
              </a:rPr>
              <a:t>PARLAI </a:t>
            </a:r>
            <a:r>
              <a:rPr lang="en-US" b="1" dirty="0"/>
              <a:t>(visit http://</a:t>
            </a:r>
            <a:r>
              <a:rPr lang="en-US" b="1" dirty="0" err="1">
                <a:solidFill>
                  <a:schemeClr val="accent1"/>
                </a:solidFill>
              </a:rPr>
              <a:t>parl.ai</a:t>
            </a:r>
            <a:r>
              <a:rPr lang="en-US" b="1" dirty="0"/>
              <a:t>/):</a:t>
            </a:r>
          </a:p>
          <a:p>
            <a:endParaRPr lang="en-US" b="1" dirty="0"/>
          </a:p>
          <a:p>
            <a:endParaRPr lang="en-US" b="1" dirty="0"/>
          </a:p>
        </p:txBody>
      </p:sp>
      <p:sp>
        <p:nvSpPr>
          <p:cNvPr id="5" name="TextBox 4">
            <a:extLst>
              <a:ext uri="{FF2B5EF4-FFF2-40B4-BE49-F238E27FC236}">
                <a16:creationId xmlns:a16="http://schemas.microsoft.com/office/drawing/2014/main" id="{9C9EE352-206D-584B-ABA8-BD8A7C3C7FF1}"/>
              </a:ext>
            </a:extLst>
          </p:cNvPr>
          <p:cNvSpPr txBox="1"/>
          <p:nvPr/>
        </p:nvSpPr>
        <p:spPr>
          <a:xfrm>
            <a:off x="1024128" y="1561612"/>
            <a:ext cx="2357792" cy="523220"/>
          </a:xfrm>
          <a:prstGeom prst="rect">
            <a:avLst/>
          </a:prstGeom>
          <a:noFill/>
        </p:spPr>
        <p:txBody>
          <a:bodyPr wrap="square" rtlCol="0">
            <a:spAutoFit/>
          </a:bodyPr>
          <a:lstStyle/>
          <a:p>
            <a:r>
              <a:rPr lang="en-US" sz="2800" i="1" dirty="0"/>
              <a:t>SET-UP</a:t>
            </a:r>
          </a:p>
        </p:txBody>
      </p:sp>
      <p:graphicFrame>
        <p:nvGraphicFramePr>
          <p:cNvPr id="14" name="Table 13">
            <a:extLst>
              <a:ext uri="{FF2B5EF4-FFF2-40B4-BE49-F238E27FC236}">
                <a16:creationId xmlns:a16="http://schemas.microsoft.com/office/drawing/2014/main" id="{C3AC82C1-5527-BC41-A40A-E88C1F217B6F}"/>
              </a:ext>
            </a:extLst>
          </p:cNvPr>
          <p:cNvGraphicFramePr>
            <a:graphicFrameLocks noGrp="1"/>
          </p:cNvGraphicFramePr>
          <p:nvPr>
            <p:extLst>
              <p:ext uri="{D42A27DB-BD31-4B8C-83A1-F6EECF244321}">
                <p14:modId xmlns:p14="http://schemas.microsoft.com/office/powerpoint/2010/main" val="2085055115"/>
              </p:ext>
            </p:extLst>
          </p:nvPr>
        </p:nvGraphicFramePr>
        <p:xfrm>
          <a:off x="5989320" y="3296611"/>
          <a:ext cx="4877640" cy="2496510"/>
        </p:xfrm>
        <a:graphic>
          <a:graphicData uri="http://schemas.openxmlformats.org/drawingml/2006/table">
            <a:tbl>
              <a:tblPr firstRow="1" bandRow="1">
                <a:tableStyleId>{5C22544A-7EE6-4342-B048-85BDC9FD1C3A}</a:tableStyleId>
              </a:tblPr>
              <a:tblGrid>
                <a:gridCol w="1455273">
                  <a:extLst>
                    <a:ext uri="{9D8B030D-6E8A-4147-A177-3AD203B41FA5}">
                      <a16:colId xmlns:a16="http://schemas.microsoft.com/office/drawing/2014/main" val="3015388350"/>
                    </a:ext>
                  </a:extLst>
                </a:gridCol>
                <a:gridCol w="1148668">
                  <a:extLst>
                    <a:ext uri="{9D8B030D-6E8A-4147-A177-3AD203B41FA5}">
                      <a16:colId xmlns:a16="http://schemas.microsoft.com/office/drawing/2014/main" val="3318288973"/>
                    </a:ext>
                  </a:extLst>
                </a:gridCol>
                <a:gridCol w="1239352">
                  <a:extLst>
                    <a:ext uri="{9D8B030D-6E8A-4147-A177-3AD203B41FA5}">
                      <a16:colId xmlns:a16="http://schemas.microsoft.com/office/drawing/2014/main" val="2065866907"/>
                    </a:ext>
                  </a:extLst>
                </a:gridCol>
                <a:gridCol w="1034347">
                  <a:extLst>
                    <a:ext uri="{9D8B030D-6E8A-4147-A177-3AD203B41FA5}">
                      <a16:colId xmlns:a16="http://schemas.microsoft.com/office/drawing/2014/main" val="1576067317"/>
                    </a:ext>
                  </a:extLst>
                </a:gridCol>
              </a:tblGrid>
              <a:tr h="576270">
                <a:tc>
                  <a:txBody>
                    <a:bodyPr/>
                    <a:lstStyle/>
                    <a:p>
                      <a:r>
                        <a:rPr lang="en-US" dirty="0"/>
                        <a:t>Model </a:t>
                      </a:r>
                    </a:p>
                  </a:txBody>
                  <a:tcPr/>
                </a:tc>
                <a:tc>
                  <a:txBody>
                    <a:bodyPr/>
                    <a:lstStyle/>
                    <a:p>
                      <a:r>
                        <a:rPr lang="en-US" dirty="0"/>
                        <a:t>PPL</a:t>
                      </a:r>
                    </a:p>
                  </a:txBody>
                  <a:tcPr/>
                </a:tc>
                <a:tc>
                  <a:txBody>
                    <a:bodyPr/>
                    <a:lstStyle/>
                    <a:p>
                      <a:r>
                        <a:rPr lang="en-US" dirty="0"/>
                        <a:t>Hits@1</a:t>
                      </a:r>
                    </a:p>
                  </a:txBody>
                  <a:tcPr/>
                </a:tc>
                <a:tc>
                  <a:txBody>
                    <a:bodyPr/>
                    <a:lstStyle/>
                    <a:p>
                      <a:r>
                        <a:rPr lang="en-US" dirty="0"/>
                        <a:t>F1</a:t>
                      </a:r>
                    </a:p>
                  </a:txBody>
                  <a:tcPr/>
                </a:tc>
                <a:extLst>
                  <a:ext uri="{0D108BD9-81ED-4DB2-BD59-A6C34878D82A}">
                    <a16:rowId xmlns:a16="http://schemas.microsoft.com/office/drawing/2014/main" val="3424202581"/>
                  </a:ext>
                </a:extLst>
              </a:tr>
              <a:tr h="576270">
                <a:tc>
                  <a:txBody>
                    <a:bodyPr/>
                    <a:lstStyle/>
                    <a:p>
                      <a:r>
                        <a:rPr lang="en-US" dirty="0"/>
                        <a:t>KV Profile Memory</a:t>
                      </a:r>
                    </a:p>
                  </a:txBody>
                  <a:tcPr/>
                </a:tc>
                <a:tc>
                  <a:txBody>
                    <a:bodyPr/>
                    <a:lstStyle/>
                    <a:p>
                      <a:r>
                        <a:rPr lang="en-US" dirty="0"/>
                        <a:t>-</a:t>
                      </a:r>
                    </a:p>
                  </a:txBody>
                  <a:tcPr/>
                </a:tc>
                <a:tc>
                  <a:txBody>
                    <a:bodyPr/>
                    <a:lstStyle/>
                    <a:p>
                      <a:r>
                        <a:rPr lang="en-US" dirty="0"/>
                        <a:t>55.2</a:t>
                      </a:r>
                    </a:p>
                  </a:txBody>
                  <a:tcPr/>
                </a:tc>
                <a:tc>
                  <a:txBody>
                    <a:bodyPr/>
                    <a:lstStyle/>
                    <a:p>
                      <a:r>
                        <a:rPr lang="en-US" dirty="0"/>
                        <a:t>11.9</a:t>
                      </a:r>
                    </a:p>
                  </a:txBody>
                  <a:tcPr/>
                </a:tc>
                <a:extLst>
                  <a:ext uri="{0D108BD9-81ED-4DB2-BD59-A6C34878D82A}">
                    <a16:rowId xmlns:a16="http://schemas.microsoft.com/office/drawing/2014/main" val="457603962"/>
                  </a:ext>
                </a:extLst>
              </a:tr>
              <a:tr h="576270">
                <a:tc>
                  <a:txBody>
                    <a:bodyPr/>
                    <a:lstStyle/>
                    <a:p>
                      <a:r>
                        <a:rPr lang="en-US" dirty="0"/>
                        <a:t>Seq2Seq + Attention</a:t>
                      </a:r>
                    </a:p>
                  </a:txBody>
                  <a:tcPr/>
                </a:tc>
                <a:tc>
                  <a:txBody>
                    <a:bodyPr/>
                    <a:lstStyle/>
                    <a:p>
                      <a:r>
                        <a:rPr lang="en-US" dirty="0"/>
                        <a:t>29.8</a:t>
                      </a:r>
                    </a:p>
                  </a:txBody>
                  <a:tcPr/>
                </a:tc>
                <a:tc>
                  <a:txBody>
                    <a:bodyPr/>
                    <a:lstStyle/>
                    <a:p>
                      <a:r>
                        <a:rPr lang="en-US" dirty="0"/>
                        <a:t>12.6</a:t>
                      </a:r>
                    </a:p>
                  </a:txBody>
                  <a:tcPr/>
                </a:tc>
                <a:tc>
                  <a:txBody>
                    <a:bodyPr/>
                    <a:lstStyle/>
                    <a:p>
                      <a:r>
                        <a:rPr lang="en-US" dirty="0"/>
                        <a:t>16.18</a:t>
                      </a:r>
                    </a:p>
                  </a:txBody>
                  <a:tcPr/>
                </a:tc>
                <a:extLst>
                  <a:ext uri="{0D108BD9-81ED-4DB2-BD59-A6C34878D82A}">
                    <a16:rowId xmlns:a16="http://schemas.microsoft.com/office/drawing/2014/main" val="2159136696"/>
                  </a:ext>
                </a:extLst>
              </a:tr>
              <a:tr h="576270">
                <a:tc>
                  <a:txBody>
                    <a:bodyPr/>
                    <a:lstStyle/>
                    <a:p>
                      <a:r>
                        <a:rPr lang="en-US" dirty="0"/>
                        <a:t>Language Model </a:t>
                      </a:r>
                    </a:p>
                  </a:txBody>
                  <a:tcPr/>
                </a:tc>
                <a:tc>
                  <a:txBody>
                    <a:bodyPr/>
                    <a:lstStyle/>
                    <a:p>
                      <a:r>
                        <a:rPr lang="en-US" dirty="0"/>
                        <a:t>46.0</a:t>
                      </a:r>
                    </a:p>
                  </a:txBody>
                  <a:tcPr/>
                </a:tc>
                <a:tc>
                  <a:txBody>
                    <a:bodyPr/>
                    <a:lstStyle/>
                    <a:p>
                      <a:r>
                        <a:rPr lang="en-US" dirty="0"/>
                        <a:t>- </a:t>
                      </a:r>
                    </a:p>
                  </a:txBody>
                  <a:tcPr/>
                </a:tc>
                <a:tc>
                  <a:txBody>
                    <a:bodyPr/>
                    <a:lstStyle/>
                    <a:p>
                      <a:r>
                        <a:rPr lang="en-US" dirty="0"/>
                        <a:t>15.02</a:t>
                      </a:r>
                    </a:p>
                  </a:txBody>
                  <a:tcPr/>
                </a:tc>
                <a:extLst>
                  <a:ext uri="{0D108BD9-81ED-4DB2-BD59-A6C34878D82A}">
                    <a16:rowId xmlns:a16="http://schemas.microsoft.com/office/drawing/2014/main" val="2882859086"/>
                  </a:ext>
                </a:extLst>
              </a:tr>
            </a:tbl>
          </a:graphicData>
        </a:graphic>
      </p:graphicFrame>
      <p:pic>
        <p:nvPicPr>
          <p:cNvPr id="16" name="Picture 15">
            <a:extLst>
              <a:ext uri="{FF2B5EF4-FFF2-40B4-BE49-F238E27FC236}">
                <a16:creationId xmlns:a16="http://schemas.microsoft.com/office/drawing/2014/main" id="{B093EA58-72C0-4F4A-BCD4-6DF9395BA100}"/>
              </a:ext>
            </a:extLst>
          </p:cNvPr>
          <p:cNvPicPr>
            <a:picLocks noChangeAspect="1"/>
          </p:cNvPicPr>
          <p:nvPr/>
        </p:nvPicPr>
        <p:blipFill>
          <a:blip r:embed="rId3"/>
          <a:stretch>
            <a:fillRect/>
          </a:stretch>
        </p:blipFill>
        <p:spPr>
          <a:xfrm>
            <a:off x="9720065" y="615752"/>
            <a:ext cx="1714500" cy="1727200"/>
          </a:xfrm>
          <a:prstGeom prst="rect">
            <a:avLst/>
          </a:prstGeom>
        </p:spPr>
      </p:pic>
      <p:sp>
        <p:nvSpPr>
          <p:cNvPr id="3" name="Content Placeholder 2">
            <a:extLst>
              <a:ext uri="{FF2B5EF4-FFF2-40B4-BE49-F238E27FC236}">
                <a16:creationId xmlns:a16="http://schemas.microsoft.com/office/drawing/2014/main" id="{1F3B0B03-C550-CD4B-BCE4-EE8EFF816E22}"/>
              </a:ext>
            </a:extLst>
          </p:cNvPr>
          <p:cNvSpPr>
            <a:spLocks noGrp="1"/>
          </p:cNvSpPr>
          <p:nvPr>
            <p:ph sz="half" idx="1"/>
          </p:nvPr>
        </p:nvSpPr>
        <p:spPr/>
        <p:txBody>
          <a:bodyPr>
            <a:normAutofit/>
          </a:bodyPr>
          <a:lstStyle/>
          <a:p>
            <a:pPr marL="0" indent="0">
              <a:buNone/>
            </a:pPr>
            <a:r>
              <a:rPr lang="en-US" sz="2800" b="1" dirty="0">
                <a:solidFill>
                  <a:srgbClr val="DC00DC"/>
                </a:solidFill>
              </a:rPr>
              <a:t>Three automated metrics:</a:t>
            </a:r>
          </a:p>
          <a:p>
            <a:pPr marL="457200" indent="-457200">
              <a:buFont typeface="+mj-lt"/>
              <a:buAutoNum type="arabicPeriod"/>
            </a:pPr>
            <a:r>
              <a:rPr lang="en-US" sz="2800" b="1" dirty="0"/>
              <a:t>Perplexity</a:t>
            </a:r>
          </a:p>
          <a:p>
            <a:pPr marL="457200" indent="-457200">
              <a:buFont typeface="+mj-lt"/>
              <a:buAutoNum type="arabicPeriod"/>
            </a:pPr>
            <a:r>
              <a:rPr lang="en-US" sz="2800" b="1" dirty="0"/>
              <a:t>Hits@1 (out of 20 possible candidates)</a:t>
            </a:r>
          </a:p>
          <a:p>
            <a:pPr marL="457200" indent="-457200">
              <a:buFont typeface="+mj-lt"/>
              <a:buAutoNum type="arabicPeriod"/>
            </a:pPr>
            <a:r>
              <a:rPr lang="en-US" sz="2800" b="1" dirty="0"/>
              <a:t>F1</a:t>
            </a:r>
          </a:p>
          <a:p>
            <a:pPr marL="0" indent="0">
              <a:buNone/>
            </a:pPr>
            <a:r>
              <a:rPr lang="en-US" sz="2000" i="1" dirty="0"/>
              <a:t>Participants need to use the same model for all three metrics, but they did not need to be evaluated on all three metrics</a:t>
            </a:r>
          </a:p>
          <a:p>
            <a:endParaRPr lang="en-US" b="1" dirty="0"/>
          </a:p>
        </p:txBody>
      </p:sp>
    </p:spTree>
    <p:extLst>
      <p:ext uri="{BB962C8B-B14F-4D97-AF65-F5344CB8AC3E}">
        <p14:creationId xmlns:p14="http://schemas.microsoft.com/office/powerpoint/2010/main" val="34498136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177A8-06F9-3D49-992F-2B6E1819C9A7}"/>
              </a:ext>
            </a:extLst>
          </p:cNvPr>
          <p:cNvSpPr>
            <a:spLocks noGrp="1"/>
          </p:cNvSpPr>
          <p:nvPr>
            <p:ph type="title"/>
          </p:nvPr>
        </p:nvSpPr>
        <p:spPr/>
        <p:txBody>
          <a:bodyPr>
            <a:normAutofit/>
          </a:bodyPr>
          <a:lstStyle/>
          <a:p>
            <a:r>
              <a:rPr lang="en-US" sz="4800" dirty="0"/>
              <a:t>BLIND EVALUATIO</a:t>
            </a:r>
          </a:p>
        </p:txBody>
      </p:sp>
      <p:sp>
        <p:nvSpPr>
          <p:cNvPr id="7" name="TextBox 6">
            <a:extLst>
              <a:ext uri="{FF2B5EF4-FFF2-40B4-BE49-F238E27FC236}">
                <a16:creationId xmlns:a16="http://schemas.microsoft.com/office/drawing/2014/main" id="{2C46E828-9B08-CC4D-BADD-CE982B24CD7B}"/>
              </a:ext>
            </a:extLst>
          </p:cNvPr>
          <p:cNvSpPr txBox="1"/>
          <p:nvPr/>
        </p:nvSpPr>
        <p:spPr>
          <a:xfrm>
            <a:off x="1239864" y="2518474"/>
            <a:ext cx="4262034" cy="3785652"/>
          </a:xfrm>
          <a:prstGeom prst="rect">
            <a:avLst/>
          </a:prstGeom>
          <a:noFill/>
        </p:spPr>
        <p:txBody>
          <a:bodyPr wrap="square" rtlCol="0">
            <a:spAutoFit/>
          </a:bodyPr>
          <a:lstStyle/>
          <a:p>
            <a:r>
              <a:rPr lang="en-US" sz="2400" b="1" dirty="0"/>
              <a:t>Hugging Face</a:t>
            </a:r>
          </a:p>
          <a:p>
            <a:endParaRPr lang="en-US" b="1" dirty="0"/>
          </a:p>
          <a:p>
            <a:r>
              <a:rPr lang="en-US" sz="2000" b="1" dirty="0">
                <a:solidFill>
                  <a:srgbClr val="DC00DC"/>
                </a:solidFill>
              </a:rPr>
              <a:t>Jason:</a:t>
            </a:r>
            <a:r>
              <a:rPr lang="en-US" sz="2000" b="1" dirty="0"/>
              <a:t> </a:t>
            </a:r>
            <a:r>
              <a:rPr lang="en-US" sz="2000" i="1" dirty="0" err="1"/>
              <a:t>alaska</a:t>
            </a:r>
            <a:r>
              <a:rPr lang="en-US" sz="2000" i="1" dirty="0"/>
              <a:t> mistake, seems to ignore school. bit boring</a:t>
            </a:r>
          </a:p>
          <a:p>
            <a:r>
              <a:rPr lang="en-US" sz="2000" b="1" dirty="0">
                <a:highlight>
                  <a:srgbClr val="FFFF00"/>
                </a:highlight>
              </a:rPr>
              <a:t>2/4</a:t>
            </a:r>
          </a:p>
          <a:p>
            <a:endParaRPr lang="en-US" sz="2000" b="1" dirty="0"/>
          </a:p>
          <a:p>
            <a:r>
              <a:rPr lang="en-US" sz="2000" b="1" dirty="0">
                <a:solidFill>
                  <a:srgbClr val="DC00DC"/>
                </a:solidFill>
              </a:rPr>
              <a:t>Emily:</a:t>
            </a:r>
            <a:r>
              <a:rPr lang="en-US" sz="2000" b="1" dirty="0"/>
              <a:t> </a:t>
            </a:r>
            <a:r>
              <a:rPr lang="en-US" sz="2000" i="1" dirty="0"/>
              <a:t>sort of contradicts itself about </a:t>
            </a:r>
            <a:r>
              <a:rPr lang="en-US" sz="2000" i="1" dirty="0" err="1"/>
              <a:t>alaska</a:t>
            </a:r>
            <a:r>
              <a:rPr lang="en-US" sz="2000" i="1" dirty="0"/>
              <a:t> (it says it's from there, then it says it has been there, which is consistent but unnatural)</a:t>
            </a:r>
          </a:p>
          <a:p>
            <a:r>
              <a:rPr lang="en-US" sz="2000" b="1" dirty="0">
                <a:highlight>
                  <a:srgbClr val="FFFF00"/>
                </a:highlight>
              </a:rPr>
              <a:t>2/4</a:t>
            </a:r>
          </a:p>
          <a:p>
            <a:endParaRPr lang="en-US" b="1" dirty="0"/>
          </a:p>
        </p:txBody>
      </p:sp>
      <p:pic>
        <p:nvPicPr>
          <p:cNvPr id="9" name="Content Placeholder 8">
            <a:extLst>
              <a:ext uri="{FF2B5EF4-FFF2-40B4-BE49-F238E27FC236}">
                <a16:creationId xmlns:a16="http://schemas.microsoft.com/office/drawing/2014/main" id="{F7C13EC1-90D7-E748-8BAB-B2F22539208B}"/>
              </a:ext>
            </a:extLst>
          </p:cNvPr>
          <p:cNvPicPr>
            <a:picLocks noGrp="1" noChangeAspect="1"/>
          </p:cNvPicPr>
          <p:nvPr>
            <p:ph idx="1"/>
          </p:nvPr>
        </p:nvPicPr>
        <p:blipFill>
          <a:blip r:embed="rId3"/>
          <a:stretch>
            <a:fillRect/>
          </a:stretch>
        </p:blipFill>
        <p:spPr>
          <a:xfrm>
            <a:off x="5755907" y="250938"/>
            <a:ext cx="3767801" cy="6436663"/>
          </a:xfrm>
        </p:spPr>
      </p:pic>
      <p:sp>
        <p:nvSpPr>
          <p:cNvPr id="10" name="TextBox 9">
            <a:extLst>
              <a:ext uri="{FF2B5EF4-FFF2-40B4-BE49-F238E27FC236}">
                <a16:creationId xmlns:a16="http://schemas.microsoft.com/office/drawing/2014/main" id="{995BD44D-BABB-3D4D-B094-8EC62FCBB383}"/>
              </a:ext>
            </a:extLst>
          </p:cNvPr>
          <p:cNvSpPr txBox="1"/>
          <p:nvPr/>
        </p:nvSpPr>
        <p:spPr>
          <a:xfrm rot="594055">
            <a:off x="9698760" y="3224095"/>
            <a:ext cx="2479729" cy="371959"/>
          </a:xfrm>
          <a:prstGeom prst="rect">
            <a:avLst/>
          </a:prstGeom>
          <a:noFill/>
        </p:spPr>
        <p:txBody>
          <a:bodyPr wrap="square" rtlCol="0">
            <a:spAutoFit/>
          </a:bodyPr>
          <a:lstStyle/>
          <a:p>
            <a:r>
              <a:rPr lang="en-US" b="1" dirty="0">
                <a:solidFill>
                  <a:srgbClr val="00B0F0"/>
                </a:solidFill>
              </a:rPr>
              <a:t>BOT IN BLUE</a:t>
            </a:r>
          </a:p>
        </p:txBody>
      </p:sp>
    </p:spTree>
    <p:extLst>
      <p:ext uri="{BB962C8B-B14F-4D97-AF65-F5344CB8AC3E}">
        <p14:creationId xmlns:p14="http://schemas.microsoft.com/office/powerpoint/2010/main" val="758682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177A8-06F9-3D49-992F-2B6E1819C9A7}"/>
              </a:ext>
            </a:extLst>
          </p:cNvPr>
          <p:cNvSpPr>
            <a:spLocks noGrp="1"/>
          </p:cNvSpPr>
          <p:nvPr>
            <p:ph type="title"/>
          </p:nvPr>
        </p:nvSpPr>
        <p:spPr/>
        <p:txBody>
          <a:bodyPr>
            <a:normAutofit/>
          </a:bodyPr>
          <a:lstStyle/>
          <a:p>
            <a:r>
              <a:rPr lang="en-US" sz="4800" dirty="0"/>
              <a:t>Blind evaluation</a:t>
            </a:r>
          </a:p>
        </p:txBody>
      </p:sp>
      <p:sp>
        <p:nvSpPr>
          <p:cNvPr id="7" name="TextBox 6">
            <a:extLst>
              <a:ext uri="{FF2B5EF4-FFF2-40B4-BE49-F238E27FC236}">
                <a16:creationId xmlns:a16="http://schemas.microsoft.com/office/drawing/2014/main" id="{2C46E828-9B08-CC4D-BADD-CE982B24CD7B}"/>
              </a:ext>
            </a:extLst>
          </p:cNvPr>
          <p:cNvSpPr txBox="1"/>
          <p:nvPr/>
        </p:nvSpPr>
        <p:spPr>
          <a:xfrm>
            <a:off x="1239864" y="2518474"/>
            <a:ext cx="4262034" cy="3200876"/>
          </a:xfrm>
          <a:prstGeom prst="rect">
            <a:avLst/>
          </a:prstGeom>
          <a:noFill/>
        </p:spPr>
        <p:txBody>
          <a:bodyPr wrap="square" rtlCol="0">
            <a:spAutoFit/>
          </a:bodyPr>
          <a:lstStyle/>
          <a:p>
            <a:r>
              <a:rPr lang="en-US" sz="2400" b="1" dirty="0"/>
              <a:t>Lost in Conversation</a:t>
            </a:r>
          </a:p>
          <a:p>
            <a:endParaRPr lang="en-US" sz="2000" b="1" dirty="0"/>
          </a:p>
          <a:p>
            <a:r>
              <a:rPr lang="en-US" sz="2000" b="1" dirty="0">
                <a:solidFill>
                  <a:srgbClr val="DC00DC"/>
                </a:solidFill>
              </a:rPr>
              <a:t>Jason:</a:t>
            </a:r>
            <a:r>
              <a:rPr lang="en-US" sz="2000" b="1" dirty="0"/>
              <a:t> </a:t>
            </a:r>
            <a:r>
              <a:rPr lang="en-US" sz="2000" i="1" dirty="0"/>
              <a:t>v good. e.g. the position stuff</a:t>
            </a:r>
          </a:p>
          <a:p>
            <a:r>
              <a:rPr lang="en-US" sz="2000" b="1" dirty="0">
                <a:highlight>
                  <a:srgbClr val="FFFF00"/>
                </a:highlight>
              </a:rPr>
              <a:t>4/4</a:t>
            </a:r>
          </a:p>
          <a:p>
            <a:endParaRPr lang="en-US" sz="2000" b="1" dirty="0"/>
          </a:p>
          <a:p>
            <a:r>
              <a:rPr lang="en-US" sz="2000" b="1" dirty="0">
                <a:solidFill>
                  <a:srgbClr val="DC00DC"/>
                </a:solidFill>
              </a:rPr>
              <a:t>Emily:</a:t>
            </a:r>
            <a:r>
              <a:rPr lang="en-US" sz="2000" b="1" dirty="0"/>
              <a:t> </a:t>
            </a:r>
            <a:r>
              <a:rPr lang="en-US" sz="2000" i="1" dirty="0"/>
              <a:t>this conversation is super coherent, and the model responds well to the users messages</a:t>
            </a:r>
          </a:p>
          <a:p>
            <a:r>
              <a:rPr lang="en-US" sz="2000" b="1" dirty="0">
                <a:highlight>
                  <a:srgbClr val="FFFF00"/>
                </a:highlight>
              </a:rPr>
              <a:t>4/4</a:t>
            </a:r>
          </a:p>
          <a:p>
            <a:endParaRPr lang="en-US" b="1" dirty="0"/>
          </a:p>
        </p:txBody>
      </p:sp>
      <p:pic>
        <p:nvPicPr>
          <p:cNvPr id="9" name="Content Placeholder 8">
            <a:extLst>
              <a:ext uri="{FF2B5EF4-FFF2-40B4-BE49-F238E27FC236}">
                <a16:creationId xmlns:a16="http://schemas.microsoft.com/office/drawing/2014/main" id="{DAD12243-B9EB-AE41-80C6-86905434D814}"/>
              </a:ext>
            </a:extLst>
          </p:cNvPr>
          <p:cNvPicPr>
            <a:picLocks noGrp="1" noChangeAspect="1"/>
          </p:cNvPicPr>
          <p:nvPr>
            <p:ph idx="1"/>
          </p:nvPr>
        </p:nvPicPr>
        <p:blipFill>
          <a:blip r:embed="rId3"/>
          <a:stretch>
            <a:fillRect/>
          </a:stretch>
        </p:blipFill>
        <p:spPr>
          <a:xfrm>
            <a:off x="5651951" y="502968"/>
            <a:ext cx="4379740" cy="6137916"/>
          </a:xfrm>
        </p:spPr>
      </p:pic>
      <p:sp>
        <p:nvSpPr>
          <p:cNvPr id="12" name="TextBox 11">
            <a:extLst>
              <a:ext uri="{FF2B5EF4-FFF2-40B4-BE49-F238E27FC236}">
                <a16:creationId xmlns:a16="http://schemas.microsoft.com/office/drawing/2014/main" id="{E2AE6958-9C1B-1340-B415-81B4B1807A24}"/>
              </a:ext>
            </a:extLst>
          </p:cNvPr>
          <p:cNvSpPr txBox="1"/>
          <p:nvPr/>
        </p:nvSpPr>
        <p:spPr>
          <a:xfrm rot="594055">
            <a:off x="10195257" y="3302268"/>
            <a:ext cx="2479729" cy="371959"/>
          </a:xfrm>
          <a:prstGeom prst="rect">
            <a:avLst/>
          </a:prstGeom>
          <a:noFill/>
        </p:spPr>
        <p:txBody>
          <a:bodyPr wrap="square" rtlCol="0">
            <a:spAutoFit/>
          </a:bodyPr>
          <a:lstStyle/>
          <a:p>
            <a:r>
              <a:rPr lang="en-US" b="1" dirty="0">
                <a:solidFill>
                  <a:srgbClr val="92D050"/>
                </a:solidFill>
              </a:rPr>
              <a:t>BOT IN GREEN</a:t>
            </a:r>
          </a:p>
        </p:txBody>
      </p:sp>
    </p:spTree>
    <p:extLst>
      <p:ext uri="{BB962C8B-B14F-4D97-AF65-F5344CB8AC3E}">
        <p14:creationId xmlns:p14="http://schemas.microsoft.com/office/powerpoint/2010/main" val="28289341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177A8-06F9-3D49-992F-2B6E1819C9A7}"/>
              </a:ext>
            </a:extLst>
          </p:cNvPr>
          <p:cNvSpPr>
            <a:spLocks noGrp="1"/>
          </p:cNvSpPr>
          <p:nvPr>
            <p:ph type="title"/>
          </p:nvPr>
        </p:nvSpPr>
        <p:spPr/>
        <p:txBody>
          <a:bodyPr>
            <a:normAutofit/>
          </a:bodyPr>
          <a:lstStyle/>
          <a:p>
            <a:r>
              <a:rPr lang="en-US" sz="4800" dirty="0"/>
              <a:t>BLIND EVALUATION</a:t>
            </a:r>
          </a:p>
        </p:txBody>
      </p:sp>
      <p:sp>
        <p:nvSpPr>
          <p:cNvPr id="7" name="TextBox 6">
            <a:extLst>
              <a:ext uri="{FF2B5EF4-FFF2-40B4-BE49-F238E27FC236}">
                <a16:creationId xmlns:a16="http://schemas.microsoft.com/office/drawing/2014/main" id="{2C46E828-9B08-CC4D-BADD-CE982B24CD7B}"/>
              </a:ext>
            </a:extLst>
          </p:cNvPr>
          <p:cNvSpPr txBox="1"/>
          <p:nvPr/>
        </p:nvSpPr>
        <p:spPr>
          <a:xfrm>
            <a:off x="1239864" y="2518474"/>
            <a:ext cx="4262034" cy="3170099"/>
          </a:xfrm>
          <a:prstGeom prst="rect">
            <a:avLst/>
          </a:prstGeom>
          <a:noFill/>
        </p:spPr>
        <p:txBody>
          <a:bodyPr wrap="square" rtlCol="0">
            <a:spAutoFit/>
          </a:bodyPr>
          <a:lstStyle/>
          <a:p>
            <a:r>
              <a:rPr lang="en-US" sz="2400" b="1" dirty="0"/>
              <a:t>Lost in Conversation</a:t>
            </a:r>
          </a:p>
          <a:p>
            <a:endParaRPr lang="en-US" b="1" dirty="0"/>
          </a:p>
          <a:p>
            <a:r>
              <a:rPr lang="en-US" sz="2000" b="1" dirty="0">
                <a:solidFill>
                  <a:srgbClr val="DC00DC"/>
                </a:solidFill>
              </a:rPr>
              <a:t>Jason:</a:t>
            </a:r>
            <a:r>
              <a:rPr lang="en-US" sz="2000" b="1" dirty="0"/>
              <a:t> </a:t>
            </a:r>
            <a:r>
              <a:rPr lang="en-US" sz="2000" i="1" dirty="0"/>
              <a:t>too much awesome. otherwise good</a:t>
            </a:r>
          </a:p>
          <a:p>
            <a:r>
              <a:rPr lang="en-US" sz="2000" b="1" dirty="0">
                <a:highlight>
                  <a:srgbClr val="FFFF00"/>
                </a:highlight>
              </a:rPr>
              <a:t>2/4</a:t>
            </a:r>
          </a:p>
          <a:p>
            <a:endParaRPr lang="en-US" sz="2000" b="1" dirty="0"/>
          </a:p>
          <a:p>
            <a:r>
              <a:rPr lang="en-US" sz="2000" b="1" dirty="0">
                <a:solidFill>
                  <a:srgbClr val="DC00DC"/>
                </a:solidFill>
              </a:rPr>
              <a:t>Emily:</a:t>
            </a:r>
            <a:r>
              <a:rPr lang="en-US" sz="2000" b="1" dirty="0"/>
              <a:t> </a:t>
            </a:r>
            <a:r>
              <a:rPr lang="en-US" sz="2000" i="1" dirty="0"/>
              <a:t>it says "that's awesome" three times</a:t>
            </a:r>
          </a:p>
          <a:p>
            <a:r>
              <a:rPr lang="en-US" sz="2000" b="1" dirty="0">
                <a:highlight>
                  <a:srgbClr val="FFFF00"/>
                </a:highlight>
              </a:rPr>
              <a:t>2/4</a:t>
            </a:r>
          </a:p>
          <a:p>
            <a:endParaRPr lang="en-US" b="1" dirty="0"/>
          </a:p>
        </p:txBody>
      </p:sp>
      <p:pic>
        <p:nvPicPr>
          <p:cNvPr id="8" name="Content Placeholder 7">
            <a:extLst>
              <a:ext uri="{FF2B5EF4-FFF2-40B4-BE49-F238E27FC236}">
                <a16:creationId xmlns:a16="http://schemas.microsoft.com/office/drawing/2014/main" id="{EB2E22A7-C00D-B948-A53C-1216424B910B}"/>
              </a:ext>
            </a:extLst>
          </p:cNvPr>
          <p:cNvPicPr>
            <a:picLocks noGrp="1" noChangeAspect="1"/>
          </p:cNvPicPr>
          <p:nvPr>
            <p:ph idx="1"/>
          </p:nvPr>
        </p:nvPicPr>
        <p:blipFill>
          <a:blip r:embed="rId3"/>
          <a:stretch>
            <a:fillRect/>
          </a:stretch>
        </p:blipFill>
        <p:spPr>
          <a:xfrm>
            <a:off x="5027997" y="462013"/>
            <a:ext cx="6114626" cy="5992334"/>
          </a:xfrm>
        </p:spPr>
      </p:pic>
      <p:sp>
        <p:nvSpPr>
          <p:cNvPr id="10" name="TextBox 9">
            <a:extLst>
              <a:ext uri="{FF2B5EF4-FFF2-40B4-BE49-F238E27FC236}">
                <a16:creationId xmlns:a16="http://schemas.microsoft.com/office/drawing/2014/main" id="{C0930FE3-991A-0043-8EC8-90EBA39C5E6B}"/>
              </a:ext>
            </a:extLst>
          </p:cNvPr>
          <p:cNvSpPr txBox="1"/>
          <p:nvPr/>
        </p:nvSpPr>
        <p:spPr>
          <a:xfrm rot="594055">
            <a:off x="10531979" y="3425573"/>
            <a:ext cx="2479729" cy="371959"/>
          </a:xfrm>
          <a:prstGeom prst="rect">
            <a:avLst/>
          </a:prstGeom>
          <a:noFill/>
        </p:spPr>
        <p:txBody>
          <a:bodyPr wrap="square" rtlCol="0">
            <a:spAutoFit/>
          </a:bodyPr>
          <a:lstStyle/>
          <a:p>
            <a:r>
              <a:rPr lang="en-US" b="1" dirty="0">
                <a:solidFill>
                  <a:srgbClr val="00B0F0"/>
                </a:solidFill>
              </a:rPr>
              <a:t>BOT IN BLUE</a:t>
            </a:r>
          </a:p>
        </p:txBody>
      </p:sp>
    </p:spTree>
    <p:extLst>
      <p:ext uri="{BB962C8B-B14F-4D97-AF65-F5344CB8AC3E}">
        <p14:creationId xmlns:p14="http://schemas.microsoft.com/office/powerpoint/2010/main" val="18293381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normAutofit/>
          </a:bodyPr>
          <a:lstStyle/>
          <a:p>
            <a:r>
              <a:rPr lang="en-US" sz="4800" dirty="0"/>
              <a:t>UNDERSTANDING THE HUMAN EVALUATION RESULTS</a:t>
            </a:r>
          </a:p>
        </p:txBody>
      </p:sp>
      <p:pic>
        <p:nvPicPr>
          <p:cNvPr id="4" name="Content Placeholder 3">
            <a:extLst>
              <a:ext uri="{FF2B5EF4-FFF2-40B4-BE49-F238E27FC236}">
                <a16:creationId xmlns:a16="http://schemas.microsoft.com/office/drawing/2014/main" id="{144992F6-343E-6D4B-83AF-9D641F36FD25}"/>
              </a:ext>
            </a:extLst>
          </p:cNvPr>
          <p:cNvPicPr>
            <a:picLocks noGrp="1" noChangeAspect="1"/>
          </p:cNvPicPr>
          <p:nvPr>
            <p:ph idx="1"/>
          </p:nvPr>
        </p:nvPicPr>
        <p:blipFill>
          <a:blip r:embed="rId3"/>
          <a:stretch>
            <a:fillRect/>
          </a:stretch>
        </p:blipFill>
        <p:spPr>
          <a:xfrm>
            <a:off x="5957570" y="2084832"/>
            <a:ext cx="5225945" cy="4240545"/>
          </a:xfrm>
        </p:spPr>
      </p:pic>
      <p:sp>
        <p:nvSpPr>
          <p:cNvPr id="5" name="TextBox 4">
            <a:extLst>
              <a:ext uri="{FF2B5EF4-FFF2-40B4-BE49-F238E27FC236}">
                <a16:creationId xmlns:a16="http://schemas.microsoft.com/office/drawing/2014/main" id="{9FDDAC14-73FF-0342-9EF9-38F3EB4E7625}"/>
              </a:ext>
            </a:extLst>
          </p:cNvPr>
          <p:cNvSpPr txBox="1"/>
          <p:nvPr/>
        </p:nvSpPr>
        <p:spPr>
          <a:xfrm>
            <a:off x="1024128" y="1662196"/>
            <a:ext cx="4054193" cy="523220"/>
          </a:xfrm>
          <a:prstGeom prst="rect">
            <a:avLst/>
          </a:prstGeom>
          <a:noFill/>
        </p:spPr>
        <p:txBody>
          <a:bodyPr wrap="square" rtlCol="0">
            <a:spAutoFit/>
          </a:bodyPr>
          <a:lstStyle/>
          <a:p>
            <a:r>
              <a:rPr lang="en-US" sz="2800" i="1" dirty="0"/>
              <a:t>Blind Evaluation</a:t>
            </a:r>
          </a:p>
        </p:txBody>
      </p:sp>
      <p:pic>
        <p:nvPicPr>
          <p:cNvPr id="10" name="Picture 9">
            <a:extLst>
              <a:ext uri="{FF2B5EF4-FFF2-40B4-BE49-F238E27FC236}">
                <a16:creationId xmlns:a16="http://schemas.microsoft.com/office/drawing/2014/main" id="{B237428C-64FD-C14F-9443-3B64BD0F3AF2}"/>
              </a:ext>
            </a:extLst>
          </p:cNvPr>
          <p:cNvPicPr>
            <a:picLocks noChangeAspect="1"/>
          </p:cNvPicPr>
          <p:nvPr/>
        </p:nvPicPr>
        <p:blipFill>
          <a:blip r:embed="rId4"/>
          <a:stretch>
            <a:fillRect/>
          </a:stretch>
        </p:blipFill>
        <p:spPr>
          <a:xfrm>
            <a:off x="1136407" y="2302956"/>
            <a:ext cx="4745199" cy="4022421"/>
          </a:xfrm>
          <a:prstGeom prst="rect">
            <a:avLst/>
          </a:prstGeom>
        </p:spPr>
      </p:pic>
      <p:sp>
        <p:nvSpPr>
          <p:cNvPr id="11" name="TextBox 10">
            <a:extLst>
              <a:ext uri="{FF2B5EF4-FFF2-40B4-BE49-F238E27FC236}">
                <a16:creationId xmlns:a16="http://schemas.microsoft.com/office/drawing/2014/main" id="{3459F2EC-B217-4647-B30A-0BE5FF906B02}"/>
              </a:ext>
            </a:extLst>
          </p:cNvPr>
          <p:cNvSpPr txBox="1"/>
          <p:nvPr/>
        </p:nvSpPr>
        <p:spPr>
          <a:xfrm>
            <a:off x="3509006" y="5919697"/>
            <a:ext cx="2743200" cy="523220"/>
          </a:xfrm>
          <a:prstGeom prst="rect">
            <a:avLst/>
          </a:prstGeom>
          <a:noFill/>
        </p:spPr>
        <p:txBody>
          <a:bodyPr wrap="square" rtlCol="0">
            <a:spAutoFit/>
          </a:bodyPr>
          <a:lstStyle/>
          <a:p>
            <a:r>
              <a:rPr lang="en-US" sz="2800" b="1" dirty="0">
                <a:highlight>
                  <a:srgbClr val="FFFF00"/>
                </a:highlight>
              </a:rPr>
              <a:t>Hugging Face </a:t>
            </a:r>
          </a:p>
        </p:txBody>
      </p:sp>
      <p:sp>
        <p:nvSpPr>
          <p:cNvPr id="12" name="TextBox 11">
            <a:extLst>
              <a:ext uri="{FF2B5EF4-FFF2-40B4-BE49-F238E27FC236}">
                <a16:creationId xmlns:a16="http://schemas.microsoft.com/office/drawing/2014/main" id="{0915491D-9DA5-1B45-B047-DE4832348A2E}"/>
              </a:ext>
            </a:extLst>
          </p:cNvPr>
          <p:cNvSpPr txBox="1"/>
          <p:nvPr/>
        </p:nvSpPr>
        <p:spPr>
          <a:xfrm>
            <a:off x="8194660" y="5817000"/>
            <a:ext cx="3277960" cy="523220"/>
          </a:xfrm>
          <a:prstGeom prst="rect">
            <a:avLst/>
          </a:prstGeom>
          <a:noFill/>
        </p:spPr>
        <p:txBody>
          <a:bodyPr wrap="square" rtlCol="0">
            <a:spAutoFit/>
          </a:bodyPr>
          <a:lstStyle/>
          <a:p>
            <a:r>
              <a:rPr lang="en-US" sz="2800" b="1" dirty="0">
                <a:highlight>
                  <a:srgbClr val="FFFF00"/>
                </a:highlight>
              </a:rPr>
              <a:t>Lost in Conversation</a:t>
            </a:r>
          </a:p>
        </p:txBody>
      </p:sp>
    </p:spTree>
    <p:extLst>
      <p:ext uri="{BB962C8B-B14F-4D97-AF65-F5344CB8AC3E}">
        <p14:creationId xmlns:p14="http://schemas.microsoft.com/office/powerpoint/2010/main" val="37230896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B3616DFB-835D-D04F-B2C6-24B4238242F7}"/>
              </a:ext>
            </a:extLst>
          </p:cNvPr>
          <p:cNvPicPr>
            <a:picLocks noGrp="1" noChangeAspect="1"/>
          </p:cNvPicPr>
          <p:nvPr>
            <p:ph idx="1"/>
          </p:nvPr>
        </p:nvPicPr>
        <p:blipFill>
          <a:blip r:embed="rId3"/>
          <a:stretch>
            <a:fillRect/>
          </a:stretch>
        </p:blipFill>
        <p:spPr>
          <a:xfrm>
            <a:off x="802628" y="2679310"/>
            <a:ext cx="4902011" cy="3268007"/>
          </a:xfrm>
        </p:spPr>
      </p:pic>
      <p:pic>
        <p:nvPicPr>
          <p:cNvPr id="6" name="Picture 5">
            <a:extLst>
              <a:ext uri="{FF2B5EF4-FFF2-40B4-BE49-F238E27FC236}">
                <a16:creationId xmlns:a16="http://schemas.microsoft.com/office/drawing/2014/main" id="{160BC059-2ECC-9440-85F7-8E62E4871E9E}"/>
              </a:ext>
            </a:extLst>
          </p:cNvPr>
          <p:cNvPicPr>
            <a:picLocks noChangeAspect="1"/>
          </p:cNvPicPr>
          <p:nvPr/>
        </p:nvPicPr>
        <p:blipFill>
          <a:blip r:embed="rId4"/>
          <a:stretch>
            <a:fillRect/>
          </a:stretch>
        </p:blipFill>
        <p:spPr>
          <a:xfrm rot="813959">
            <a:off x="9418412" y="487565"/>
            <a:ext cx="1867470" cy="1867470"/>
          </a:xfrm>
          <a:prstGeom prst="rect">
            <a:avLst/>
          </a:prstGeom>
        </p:spPr>
      </p:pic>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normAutofit/>
          </a:bodyPr>
          <a:lstStyle/>
          <a:p>
            <a:r>
              <a:rPr lang="en-US" sz="4800" dirty="0"/>
              <a:t>UNDERSTANDING THE EVALUATION RESULTS</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8" y="1662196"/>
            <a:ext cx="4054193" cy="523220"/>
          </a:xfrm>
          <a:prstGeom prst="rect">
            <a:avLst/>
          </a:prstGeom>
          <a:noFill/>
        </p:spPr>
        <p:txBody>
          <a:bodyPr wrap="square" rtlCol="0">
            <a:spAutoFit/>
          </a:bodyPr>
          <a:lstStyle/>
          <a:p>
            <a:r>
              <a:rPr lang="en-US" sz="2800" i="1" dirty="0"/>
              <a:t>Human Evaluation Statistics</a:t>
            </a:r>
          </a:p>
        </p:txBody>
      </p:sp>
      <p:pic>
        <p:nvPicPr>
          <p:cNvPr id="7" name="Picture 6">
            <a:extLst>
              <a:ext uri="{FF2B5EF4-FFF2-40B4-BE49-F238E27FC236}">
                <a16:creationId xmlns:a16="http://schemas.microsoft.com/office/drawing/2014/main" id="{09E98F6E-4902-DE49-BDBD-7EF9505419B7}"/>
              </a:ext>
            </a:extLst>
          </p:cNvPr>
          <p:cNvPicPr>
            <a:picLocks noChangeAspect="1"/>
          </p:cNvPicPr>
          <p:nvPr/>
        </p:nvPicPr>
        <p:blipFill>
          <a:blip r:embed="rId5"/>
          <a:stretch>
            <a:fillRect/>
          </a:stretch>
        </p:blipFill>
        <p:spPr>
          <a:xfrm>
            <a:off x="6018580" y="2528036"/>
            <a:ext cx="5128922" cy="3419281"/>
          </a:xfrm>
          <a:prstGeom prst="rect">
            <a:avLst/>
          </a:prstGeom>
        </p:spPr>
      </p:pic>
      <p:sp>
        <p:nvSpPr>
          <p:cNvPr id="9" name="TextBox 8">
            <a:extLst>
              <a:ext uri="{FF2B5EF4-FFF2-40B4-BE49-F238E27FC236}">
                <a16:creationId xmlns:a16="http://schemas.microsoft.com/office/drawing/2014/main" id="{1ADDDCDE-7531-4844-B298-122C8DDC22B9}"/>
              </a:ext>
            </a:extLst>
          </p:cNvPr>
          <p:cNvSpPr txBox="1"/>
          <p:nvPr/>
        </p:nvSpPr>
        <p:spPr>
          <a:xfrm>
            <a:off x="3244970" y="6059104"/>
            <a:ext cx="8836183" cy="461665"/>
          </a:xfrm>
          <a:prstGeom prst="rect">
            <a:avLst/>
          </a:prstGeom>
          <a:noFill/>
        </p:spPr>
        <p:txBody>
          <a:bodyPr wrap="square" rtlCol="0">
            <a:spAutoFit/>
          </a:bodyPr>
          <a:lstStyle/>
          <a:p>
            <a:r>
              <a:rPr lang="en-US" sz="2400" b="1" dirty="0">
                <a:highlight>
                  <a:srgbClr val="FFFF00"/>
                </a:highlight>
              </a:rPr>
              <a:t>Hugging Face asks too many questions!</a:t>
            </a:r>
          </a:p>
        </p:txBody>
      </p:sp>
      <p:sp>
        <p:nvSpPr>
          <p:cNvPr id="11" name="Donut 10">
            <a:extLst>
              <a:ext uri="{FF2B5EF4-FFF2-40B4-BE49-F238E27FC236}">
                <a16:creationId xmlns:a16="http://schemas.microsoft.com/office/drawing/2014/main" id="{D4CBE15B-80B4-8449-809C-C96E1464D50F}"/>
              </a:ext>
            </a:extLst>
          </p:cNvPr>
          <p:cNvSpPr/>
          <p:nvPr/>
        </p:nvSpPr>
        <p:spPr>
          <a:xfrm rot="1891285">
            <a:off x="2383199" y="4581191"/>
            <a:ext cx="431711" cy="1097322"/>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Donut 11">
            <a:extLst>
              <a:ext uri="{FF2B5EF4-FFF2-40B4-BE49-F238E27FC236}">
                <a16:creationId xmlns:a16="http://schemas.microsoft.com/office/drawing/2014/main" id="{3434A62D-BF4A-E643-AE32-D14B972FBFB8}"/>
              </a:ext>
            </a:extLst>
          </p:cNvPr>
          <p:cNvSpPr/>
          <p:nvPr/>
        </p:nvSpPr>
        <p:spPr>
          <a:xfrm rot="1891285">
            <a:off x="7695846" y="4551209"/>
            <a:ext cx="431711" cy="1097322"/>
          </a:xfrm>
          <a:prstGeom prst="donut">
            <a:avLst/>
          </a:prstGeom>
          <a:solidFill>
            <a:srgbClr val="FFFF0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674865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normAutofit/>
          </a:bodyPr>
          <a:lstStyle/>
          <a:p>
            <a:r>
              <a:rPr lang="en-US" sz="4800" dirty="0"/>
              <a:t>UNDERSTANDING THE EVALUATION RESULTS</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8" y="1662196"/>
            <a:ext cx="4054193" cy="523220"/>
          </a:xfrm>
          <a:prstGeom prst="rect">
            <a:avLst/>
          </a:prstGeom>
          <a:noFill/>
        </p:spPr>
        <p:txBody>
          <a:bodyPr wrap="square" rtlCol="0">
            <a:spAutoFit/>
          </a:bodyPr>
          <a:lstStyle/>
          <a:p>
            <a:r>
              <a:rPr lang="en-US" sz="2800" i="1" dirty="0"/>
              <a:t>Human Evaluation Statistics</a:t>
            </a:r>
          </a:p>
        </p:txBody>
      </p:sp>
      <p:pic>
        <p:nvPicPr>
          <p:cNvPr id="9" name="Content Placeholder 8">
            <a:extLst>
              <a:ext uri="{FF2B5EF4-FFF2-40B4-BE49-F238E27FC236}">
                <a16:creationId xmlns:a16="http://schemas.microsoft.com/office/drawing/2014/main" id="{205E182A-9C6D-4744-9ED0-C4CD22516F8E}"/>
              </a:ext>
            </a:extLst>
          </p:cNvPr>
          <p:cNvPicPr>
            <a:picLocks noGrp="1" noChangeAspect="1"/>
          </p:cNvPicPr>
          <p:nvPr>
            <p:ph idx="1"/>
          </p:nvPr>
        </p:nvPicPr>
        <p:blipFill>
          <a:blip r:embed="rId3"/>
          <a:stretch>
            <a:fillRect/>
          </a:stretch>
        </p:blipFill>
        <p:spPr>
          <a:xfrm>
            <a:off x="5960965" y="2617243"/>
            <a:ext cx="4783235" cy="3188823"/>
          </a:xfrm>
        </p:spPr>
      </p:pic>
      <p:pic>
        <p:nvPicPr>
          <p:cNvPr id="4" name="Picture 3">
            <a:extLst>
              <a:ext uri="{FF2B5EF4-FFF2-40B4-BE49-F238E27FC236}">
                <a16:creationId xmlns:a16="http://schemas.microsoft.com/office/drawing/2014/main" id="{53B43C2B-CA5A-114A-A6D6-4C4C30B52B85}"/>
              </a:ext>
            </a:extLst>
          </p:cNvPr>
          <p:cNvPicPr>
            <a:picLocks noChangeAspect="1"/>
          </p:cNvPicPr>
          <p:nvPr/>
        </p:nvPicPr>
        <p:blipFill>
          <a:blip r:embed="rId4"/>
          <a:stretch>
            <a:fillRect/>
          </a:stretch>
        </p:blipFill>
        <p:spPr>
          <a:xfrm rot="20767713">
            <a:off x="9449718" y="464691"/>
            <a:ext cx="1962920" cy="1962920"/>
          </a:xfrm>
          <a:prstGeom prst="rect">
            <a:avLst/>
          </a:prstGeom>
        </p:spPr>
      </p:pic>
      <p:pic>
        <p:nvPicPr>
          <p:cNvPr id="6" name="Picture 5">
            <a:extLst>
              <a:ext uri="{FF2B5EF4-FFF2-40B4-BE49-F238E27FC236}">
                <a16:creationId xmlns:a16="http://schemas.microsoft.com/office/drawing/2014/main" id="{99617010-BE68-A447-8839-71020190FC0D}"/>
              </a:ext>
            </a:extLst>
          </p:cNvPr>
          <p:cNvPicPr>
            <a:picLocks noChangeAspect="1"/>
          </p:cNvPicPr>
          <p:nvPr/>
        </p:nvPicPr>
        <p:blipFill>
          <a:blip r:embed="rId5"/>
          <a:stretch>
            <a:fillRect/>
          </a:stretch>
        </p:blipFill>
        <p:spPr>
          <a:xfrm>
            <a:off x="1135405" y="2634288"/>
            <a:ext cx="4570476" cy="3046984"/>
          </a:xfrm>
          <a:prstGeom prst="rect">
            <a:avLst/>
          </a:prstGeom>
        </p:spPr>
      </p:pic>
    </p:spTree>
    <p:extLst>
      <p:ext uri="{BB962C8B-B14F-4D97-AF65-F5344CB8AC3E}">
        <p14:creationId xmlns:p14="http://schemas.microsoft.com/office/powerpoint/2010/main" val="14435530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EB8E8BBF-6DB5-3247-B08E-E318A877FA22}"/>
              </a:ext>
            </a:extLst>
          </p:cNvPr>
          <p:cNvPicPr>
            <a:picLocks noGrp="1" noChangeAspect="1"/>
          </p:cNvPicPr>
          <p:nvPr>
            <p:ph sz="half" idx="2"/>
          </p:nvPr>
        </p:nvPicPr>
        <p:blipFill>
          <a:blip r:embed="rId3"/>
          <a:stretch>
            <a:fillRect/>
          </a:stretch>
        </p:blipFill>
        <p:spPr>
          <a:xfrm>
            <a:off x="4975307" y="-215164"/>
            <a:ext cx="6305499" cy="7188269"/>
          </a:xfrm>
        </p:spPr>
      </p:pic>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sz="5400" dirty="0">
                <a:solidFill>
                  <a:srgbClr val="DC00DC"/>
                </a:solidFill>
              </a:rPr>
              <a:t>ADAPT Centre</a:t>
            </a:r>
            <a:endParaRPr lang="en-US" dirty="0"/>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a:xfrm>
            <a:off x="884097" y="2084832"/>
            <a:ext cx="4754880" cy="4023360"/>
          </a:xfrm>
        </p:spPr>
        <p:txBody>
          <a:bodyPr>
            <a:normAutofit/>
          </a:bodyPr>
          <a:lstStyle/>
          <a:p>
            <a:pPr marL="0" indent="0">
              <a:buNone/>
            </a:pPr>
            <a:endParaRPr lang="en-US" sz="3200" b="1" dirty="0"/>
          </a:p>
          <a:p>
            <a:pPr lvl="1">
              <a:buFont typeface="Arial" panose="020B0604020202020204" pitchFamily="34" charset="0"/>
              <a:buChar char="•"/>
            </a:pPr>
            <a:r>
              <a:rPr lang="en-US" sz="3200" dirty="0"/>
              <a:t>Lots of repeats in this conversation</a:t>
            </a:r>
          </a:p>
          <a:p>
            <a:pPr lvl="1">
              <a:buFont typeface="Arial" panose="020B0604020202020204" pitchFamily="34" charset="0"/>
              <a:buChar char="•"/>
            </a:pPr>
            <a:r>
              <a:rPr lang="en-US" sz="3200" dirty="0"/>
              <a:t>Somewhat nonsensical replies, like “</a:t>
            </a:r>
            <a:r>
              <a:rPr lang="en-US" sz="3200" b="1" dirty="0"/>
              <a:t>I love the beach so I have to go with my new job</a:t>
            </a:r>
            <a:r>
              <a:rPr lang="en-US" sz="3200" dirty="0"/>
              <a:t>”</a:t>
            </a:r>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sp>
        <p:nvSpPr>
          <p:cNvPr id="13" name="TextBox 12">
            <a:extLst>
              <a:ext uri="{FF2B5EF4-FFF2-40B4-BE49-F238E27FC236}">
                <a16:creationId xmlns:a16="http://schemas.microsoft.com/office/drawing/2014/main" id="{256AB813-E2F8-8144-97B9-1332FA67545E}"/>
              </a:ext>
            </a:extLst>
          </p:cNvPr>
          <p:cNvSpPr txBox="1"/>
          <p:nvPr/>
        </p:nvSpPr>
        <p:spPr>
          <a:xfrm rot="471907">
            <a:off x="10207768" y="3276485"/>
            <a:ext cx="1957641" cy="523220"/>
          </a:xfrm>
          <a:prstGeom prst="rect">
            <a:avLst/>
          </a:prstGeom>
          <a:noFill/>
        </p:spPr>
        <p:txBody>
          <a:bodyPr wrap="square" rtlCol="0">
            <a:spAutoFit/>
          </a:bodyPr>
          <a:lstStyle/>
          <a:p>
            <a:r>
              <a:rPr lang="en-US" sz="2800" b="1" dirty="0">
                <a:highlight>
                  <a:srgbClr val="FFFF00"/>
                </a:highlight>
              </a:rPr>
              <a:t>SCORE: 2/4</a:t>
            </a:r>
          </a:p>
        </p:txBody>
      </p:sp>
      <p:sp>
        <p:nvSpPr>
          <p:cNvPr id="12" name="TextBox 11">
            <a:extLst>
              <a:ext uri="{FF2B5EF4-FFF2-40B4-BE49-F238E27FC236}">
                <a16:creationId xmlns:a16="http://schemas.microsoft.com/office/drawing/2014/main" id="{2DE5910C-3C73-FA40-B712-5C4122A1AAE4}"/>
              </a:ext>
            </a:extLst>
          </p:cNvPr>
          <p:cNvSpPr txBox="1"/>
          <p:nvPr/>
        </p:nvSpPr>
        <p:spPr>
          <a:xfrm rot="594055">
            <a:off x="10206230" y="3902246"/>
            <a:ext cx="2479729" cy="371959"/>
          </a:xfrm>
          <a:prstGeom prst="rect">
            <a:avLst/>
          </a:prstGeom>
          <a:noFill/>
        </p:spPr>
        <p:txBody>
          <a:bodyPr wrap="square" rtlCol="0">
            <a:spAutoFit/>
          </a:bodyPr>
          <a:lstStyle/>
          <a:p>
            <a:r>
              <a:rPr lang="en-US" b="1" dirty="0">
                <a:solidFill>
                  <a:srgbClr val="00B0F0"/>
                </a:solidFill>
              </a:rPr>
              <a:t>BOT IN BLUE</a:t>
            </a:r>
          </a:p>
        </p:txBody>
      </p:sp>
      <p:sp>
        <p:nvSpPr>
          <p:cNvPr id="11" name="TextBox 10">
            <a:extLst>
              <a:ext uri="{FF2B5EF4-FFF2-40B4-BE49-F238E27FC236}">
                <a16:creationId xmlns:a16="http://schemas.microsoft.com/office/drawing/2014/main" id="{C9597D40-B2C4-7844-BDB4-0639DD405027}"/>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757567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solidFill>
                  <a:srgbClr val="DC00DC"/>
                </a:solidFill>
              </a:rPr>
              <a:t>Happy Minions</a:t>
            </a:r>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p:txBody>
          <a:bodyPr>
            <a:normAutofit/>
          </a:bodyPr>
          <a:lstStyle/>
          <a:p>
            <a:pPr lvl="1">
              <a:buFont typeface="Arial" panose="020B0604020202020204" pitchFamily="34" charset="0"/>
              <a:buChar char="•"/>
            </a:pPr>
            <a:r>
              <a:rPr lang="en-US" sz="3200" dirty="0"/>
              <a:t>Lots of repeats here, says “</a:t>
            </a:r>
            <a:r>
              <a:rPr lang="en-US" sz="3200" b="1" dirty="0"/>
              <a:t>I am not sure what you/that means</a:t>
            </a:r>
            <a:r>
              <a:rPr lang="en-US" sz="3200" dirty="0"/>
              <a:t>” 3 times</a:t>
            </a:r>
          </a:p>
          <a:p>
            <a:pPr>
              <a:buFont typeface="Arial" panose="020B0604020202020204" pitchFamily="34" charset="0"/>
              <a:buChar char="•"/>
            </a:pPr>
            <a:endParaRPr lang="en-US" sz="2400" dirty="0"/>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sp>
        <p:nvSpPr>
          <p:cNvPr id="13" name="TextBox 12">
            <a:extLst>
              <a:ext uri="{FF2B5EF4-FFF2-40B4-BE49-F238E27FC236}">
                <a16:creationId xmlns:a16="http://schemas.microsoft.com/office/drawing/2014/main" id="{256AB813-E2F8-8144-97B9-1332FA67545E}"/>
              </a:ext>
            </a:extLst>
          </p:cNvPr>
          <p:cNvSpPr txBox="1"/>
          <p:nvPr/>
        </p:nvSpPr>
        <p:spPr>
          <a:xfrm rot="471907">
            <a:off x="9975693" y="3075317"/>
            <a:ext cx="1957641" cy="523220"/>
          </a:xfrm>
          <a:prstGeom prst="rect">
            <a:avLst/>
          </a:prstGeom>
          <a:noFill/>
        </p:spPr>
        <p:txBody>
          <a:bodyPr wrap="square" rtlCol="0">
            <a:spAutoFit/>
          </a:bodyPr>
          <a:lstStyle/>
          <a:p>
            <a:r>
              <a:rPr lang="en-US" sz="2800" b="1" dirty="0">
                <a:highlight>
                  <a:srgbClr val="FFFF00"/>
                </a:highlight>
              </a:rPr>
              <a:t>SCORE: 1/4</a:t>
            </a:r>
          </a:p>
        </p:txBody>
      </p:sp>
      <p:pic>
        <p:nvPicPr>
          <p:cNvPr id="4" name="Content Placeholder 3">
            <a:extLst>
              <a:ext uri="{FF2B5EF4-FFF2-40B4-BE49-F238E27FC236}">
                <a16:creationId xmlns:a16="http://schemas.microsoft.com/office/drawing/2014/main" id="{0EC9C8DF-468F-844A-ADCD-79214788607A}"/>
              </a:ext>
            </a:extLst>
          </p:cNvPr>
          <p:cNvPicPr>
            <a:picLocks noGrp="1" noChangeAspect="1"/>
          </p:cNvPicPr>
          <p:nvPr>
            <p:ph sz="half" idx="2"/>
          </p:nvPr>
        </p:nvPicPr>
        <p:blipFill>
          <a:blip r:embed="rId3"/>
          <a:stretch>
            <a:fillRect/>
          </a:stretch>
        </p:blipFill>
        <p:spPr>
          <a:xfrm>
            <a:off x="5768466" y="-142184"/>
            <a:ext cx="3970320" cy="7118715"/>
          </a:xfrm>
        </p:spPr>
      </p:pic>
      <p:sp>
        <p:nvSpPr>
          <p:cNvPr id="10" name="TextBox 9">
            <a:extLst>
              <a:ext uri="{FF2B5EF4-FFF2-40B4-BE49-F238E27FC236}">
                <a16:creationId xmlns:a16="http://schemas.microsoft.com/office/drawing/2014/main" id="{E8EC01D1-6C33-E340-88B9-7844864E9EF5}"/>
              </a:ext>
            </a:extLst>
          </p:cNvPr>
          <p:cNvSpPr txBox="1"/>
          <p:nvPr/>
        </p:nvSpPr>
        <p:spPr>
          <a:xfrm rot="594055">
            <a:off x="9962612" y="3745208"/>
            <a:ext cx="2479729" cy="371959"/>
          </a:xfrm>
          <a:prstGeom prst="rect">
            <a:avLst/>
          </a:prstGeom>
          <a:noFill/>
        </p:spPr>
        <p:txBody>
          <a:bodyPr wrap="square" rtlCol="0">
            <a:spAutoFit/>
          </a:bodyPr>
          <a:lstStyle/>
          <a:p>
            <a:r>
              <a:rPr lang="en-US" b="1" dirty="0">
                <a:solidFill>
                  <a:srgbClr val="92D050"/>
                </a:solidFill>
              </a:rPr>
              <a:t>BOT IN GREEN</a:t>
            </a:r>
          </a:p>
        </p:txBody>
      </p:sp>
      <p:sp>
        <p:nvSpPr>
          <p:cNvPr id="11" name="TextBox 10">
            <a:extLst>
              <a:ext uri="{FF2B5EF4-FFF2-40B4-BE49-F238E27FC236}">
                <a16:creationId xmlns:a16="http://schemas.microsoft.com/office/drawing/2014/main" id="{3C9D2660-0170-1041-AF1E-2CE8969141E2}"/>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23217840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solidFill>
                  <a:srgbClr val="DC00DC"/>
                </a:solidFill>
              </a:rPr>
              <a:t>MOHD SHADAB ALAM</a:t>
            </a:r>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p:txBody>
          <a:bodyPr>
            <a:normAutofit/>
          </a:bodyPr>
          <a:lstStyle/>
          <a:p>
            <a:pPr lvl="1">
              <a:buFont typeface="Arial" panose="020B0604020202020204" pitchFamily="34" charset="0"/>
              <a:buChar char="•"/>
            </a:pPr>
            <a:r>
              <a:rPr lang="en-US" sz="3200" b="1" dirty="0"/>
              <a:t>Short </a:t>
            </a:r>
            <a:r>
              <a:rPr lang="en-US" sz="3200" dirty="0"/>
              <a:t>and </a:t>
            </a:r>
            <a:r>
              <a:rPr lang="en-US" sz="3200" b="1" dirty="0"/>
              <a:t>repetitive </a:t>
            </a:r>
            <a:r>
              <a:rPr lang="en-US" sz="3200" dirty="0"/>
              <a:t>sentences</a:t>
            </a:r>
            <a:endParaRPr lang="en-US" sz="3200" b="1" dirty="0"/>
          </a:p>
          <a:p>
            <a:pPr>
              <a:buFont typeface="Arial" panose="020B0604020202020204" pitchFamily="34" charset="0"/>
              <a:buChar char="•"/>
            </a:pPr>
            <a:endParaRPr lang="en-US" sz="2400" dirty="0"/>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sp>
        <p:nvSpPr>
          <p:cNvPr id="13" name="TextBox 12">
            <a:extLst>
              <a:ext uri="{FF2B5EF4-FFF2-40B4-BE49-F238E27FC236}">
                <a16:creationId xmlns:a16="http://schemas.microsoft.com/office/drawing/2014/main" id="{256AB813-E2F8-8144-97B9-1332FA67545E}"/>
              </a:ext>
            </a:extLst>
          </p:cNvPr>
          <p:cNvSpPr txBox="1"/>
          <p:nvPr/>
        </p:nvSpPr>
        <p:spPr>
          <a:xfrm rot="471907">
            <a:off x="9975693" y="3075317"/>
            <a:ext cx="1957641" cy="523220"/>
          </a:xfrm>
          <a:prstGeom prst="rect">
            <a:avLst/>
          </a:prstGeom>
          <a:noFill/>
        </p:spPr>
        <p:txBody>
          <a:bodyPr wrap="square" rtlCol="0">
            <a:spAutoFit/>
          </a:bodyPr>
          <a:lstStyle/>
          <a:p>
            <a:r>
              <a:rPr lang="en-US" sz="2800" b="1" dirty="0">
                <a:highlight>
                  <a:srgbClr val="FFFF00"/>
                </a:highlight>
              </a:rPr>
              <a:t>SCORE: 1/4</a:t>
            </a:r>
          </a:p>
        </p:txBody>
      </p:sp>
      <p:pic>
        <p:nvPicPr>
          <p:cNvPr id="4" name="Content Placeholder 3">
            <a:extLst>
              <a:ext uri="{FF2B5EF4-FFF2-40B4-BE49-F238E27FC236}">
                <a16:creationId xmlns:a16="http://schemas.microsoft.com/office/drawing/2014/main" id="{63F388BD-8927-FF49-8FF3-3DFD810967D4}"/>
              </a:ext>
            </a:extLst>
          </p:cNvPr>
          <p:cNvPicPr>
            <a:picLocks noGrp="1" noChangeAspect="1"/>
          </p:cNvPicPr>
          <p:nvPr>
            <p:ph sz="half" idx="2"/>
          </p:nvPr>
        </p:nvPicPr>
        <p:blipFill>
          <a:blip r:embed="rId3"/>
          <a:stretch>
            <a:fillRect/>
          </a:stretch>
        </p:blipFill>
        <p:spPr>
          <a:xfrm>
            <a:off x="5390147" y="-189117"/>
            <a:ext cx="4558954" cy="7047117"/>
          </a:xfrm>
        </p:spPr>
      </p:pic>
      <p:sp>
        <p:nvSpPr>
          <p:cNvPr id="10" name="TextBox 9">
            <a:extLst>
              <a:ext uri="{FF2B5EF4-FFF2-40B4-BE49-F238E27FC236}">
                <a16:creationId xmlns:a16="http://schemas.microsoft.com/office/drawing/2014/main" id="{BBBB68A9-414B-D84E-818E-401BB0AA2ED2}"/>
              </a:ext>
            </a:extLst>
          </p:cNvPr>
          <p:cNvSpPr txBox="1"/>
          <p:nvPr/>
        </p:nvSpPr>
        <p:spPr>
          <a:xfrm rot="594055">
            <a:off x="9962614" y="3796011"/>
            <a:ext cx="2479729" cy="371959"/>
          </a:xfrm>
          <a:prstGeom prst="rect">
            <a:avLst/>
          </a:prstGeom>
          <a:noFill/>
        </p:spPr>
        <p:txBody>
          <a:bodyPr wrap="square" rtlCol="0">
            <a:spAutoFit/>
          </a:bodyPr>
          <a:lstStyle/>
          <a:p>
            <a:r>
              <a:rPr lang="en-US" b="1" dirty="0">
                <a:solidFill>
                  <a:srgbClr val="92D050"/>
                </a:solidFill>
              </a:rPr>
              <a:t>BOT IN GREEN</a:t>
            </a:r>
          </a:p>
        </p:txBody>
      </p:sp>
      <p:sp>
        <p:nvSpPr>
          <p:cNvPr id="11" name="TextBox 10">
            <a:extLst>
              <a:ext uri="{FF2B5EF4-FFF2-40B4-BE49-F238E27FC236}">
                <a16:creationId xmlns:a16="http://schemas.microsoft.com/office/drawing/2014/main" id="{04938A0B-5A95-224C-89D0-F07FC425DEF0}"/>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27734535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CFA07CE-FF0B-694C-AC3C-5264E02FF52C}"/>
              </a:ext>
            </a:extLst>
          </p:cNvPr>
          <p:cNvPicPr>
            <a:picLocks noGrp="1" noChangeAspect="1"/>
          </p:cNvPicPr>
          <p:nvPr>
            <p:ph sz="half" idx="2"/>
          </p:nvPr>
        </p:nvPicPr>
        <p:blipFill>
          <a:blip r:embed="rId3"/>
          <a:stretch>
            <a:fillRect/>
          </a:stretch>
        </p:blipFill>
        <p:spPr>
          <a:xfrm>
            <a:off x="5288633" y="-44621"/>
            <a:ext cx="5455567" cy="6878758"/>
          </a:xfrm>
        </p:spPr>
      </p:pic>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solidFill>
                  <a:srgbClr val="DC00DC"/>
                </a:solidFill>
              </a:rPr>
              <a:t>LITTLE BABY (</a:t>
            </a:r>
            <a:r>
              <a:rPr lang="en-US" sz="4000" dirty="0">
                <a:solidFill>
                  <a:srgbClr val="DC00DC"/>
                </a:solidFill>
              </a:rPr>
              <a:t>AI</a:t>
            </a:r>
            <a:r>
              <a:rPr lang="ja-JP" altLang="en-US" sz="4000">
                <a:solidFill>
                  <a:srgbClr val="DC00DC"/>
                </a:solidFill>
              </a:rPr>
              <a:t>小奶娃</a:t>
            </a:r>
            <a:r>
              <a:rPr lang="en-US" dirty="0">
                <a:solidFill>
                  <a:srgbClr val="DC00DC"/>
                </a:solidFill>
              </a:rPr>
              <a:t>)</a:t>
            </a:r>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p:txBody>
          <a:bodyPr>
            <a:normAutofit/>
          </a:bodyPr>
          <a:lstStyle/>
          <a:p>
            <a:pPr>
              <a:buFont typeface="Arial" panose="020B0604020202020204" pitchFamily="34" charset="0"/>
              <a:buChar char="•"/>
            </a:pPr>
            <a:r>
              <a:rPr lang="en-US" sz="3200" dirty="0"/>
              <a:t>Some </a:t>
            </a:r>
            <a:r>
              <a:rPr lang="en-US" sz="3200" b="1" dirty="0"/>
              <a:t>non-sensical </a:t>
            </a:r>
            <a:r>
              <a:rPr lang="en-US" sz="3200" dirty="0"/>
              <a:t>or random responses </a:t>
            </a:r>
          </a:p>
          <a:p>
            <a:pPr>
              <a:buFont typeface="Arial" panose="020B0604020202020204" pitchFamily="34" charset="0"/>
              <a:buChar char="•"/>
            </a:pPr>
            <a:endParaRPr lang="en-US" sz="3200" b="1" dirty="0"/>
          </a:p>
          <a:p>
            <a:pPr>
              <a:buFont typeface="Arial" panose="020B0604020202020204" pitchFamily="34" charset="0"/>
              <a:buChar char="•"/>
            </a:pPr>
            <a:endParaRPr lang="en-US" sz="3200" b="1" dirty="0">
              <a:solidFill>
                <a:srgbClr val="DC00DC"/>
              </a:solidFill>
            </a:endParaRPr>
          </a:p>
          <a:p>
            <a:pPr>
              <a:buFont typeface="Arial" panose="020B0604020202020204" pitchFamily="34" charset="0"/>
              <a:buChar char="•"/>
            </a:pPr>
            <a:endParaRPr lang="en-US" sz="2400" dirty="0"/>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sp>
        <p:nvSpPr>
          <p:cNvPr id="13" name="TextBox 12">
            <a:extLst>
              <a:ext uri="{FF2B5EF4-FFF2-40B4-BE49-F238E27FC236}">
                <a16:creationId xmlns:a16="http://schemas.microsoft.com/office/drawing/2014/main" id="{256AB813-E2F8-8144-97B9-1332FA67545E}"/>
              </a:ext>
            </a:extLst>
          </p:cNvPr>
          <p:cNvSpPr txBox="1"/>
          <p:nvPr/>
        </p:nvSpPr>
        <p:spPr>
          <a:xfrm rot="471907">
            <a:off x="10207768" y="2880087"/>
            <a:ext cx="1957641" cy="523220"/>
          </a:xfrm>
          <a:prstGeom prst="rect">
            <a:avLst/>
          </a:prstGeom>
          <a:noFill/>
        </p:spPr>
        <p:txBody>
          <a:bodyPr wrap="square" rtlCol="0">
            <a:spAutoFit/>
          </a:bodyPr>
          <a:lstStyle/>
          <a:p>
            <a:r>
              <a:rPr lang="en-US" sz="2800" b="1" dirty="0">
                <a:highlight>
                  <a:srgbClr val="FFFF00"/>
                </a:highlight>
              </a:rPr>
              <a:t>SCORE: 1/4</a:t>
            </a:r>
          </a:p>
        </p:txBody>
      </p:sp>
      <p:sp>
        <p:nvSpPr>
          <p:cNvPr id="10" name="TextBox 9">
            <a:extLst>
              <a:ext uri="{FF2B5EF4-FFF2-40B4-BE49-F238E27FC236}">
                <a16:creationId xmlns:a16="http://schemas.microsoft.com/office/drawing/2014/main" id="{28DD0E13-4663-724B-8E6F-5E9FBE25E303}"/>
              </a:ext>
            </a:extLst>
          </p:cNvPr>
          <p:cNvSpPr txBox="1"/>
          <p:nvPr/>
        </p:nvSpPr>
        <p:spPr>
          <a:xfrm rot="594055">
            <a:off x="10140336" y="3548526"/>
            <a:ext cx="2479729" cy="371959"/>
          </a:xfrm>
          <a:prstGeom prst="rect">
            <a:avLst/>
          </a:prstGeom>
          <a:noFill/>
        </p:spPr>
        <p:txBody>
          <a:bodyPr wrap="square" rtlCol="0">
            <a:spAutoFit/>
          </a:bodyPr>
          <a:lstStyle/>
          <a:p>
            <a:r>
              <a:rPr lang="en-US" b="1" dirty="0">
                <a:solidFill>
                  <a:srgbClr val="92D050"/>
                </a:solidFill>
              </a:rPr>
              <a:t>BOT IN GREEN</a:t>
            </a:r>
          </a:p>
        </p:txBody>
      </p:sp>
      <p:sp>
        <p:nvSpPr>
          <p:cNvPr id="11" name="TextBox 10">
            <a:extLst>
              <a:ext uri="{FF2B5EF4-FFF2-40B4-BE49-F238E27FC236}">
                <a16:creationId xmlns:a16="http://schemas.microsoft.com/office/drawing/2014/main" id="{E86204CC-552A-4C44-A914-BC1C7EF068D0}"/>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21372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sp>
        <p:nvSpPr>
          <p:cNvPr id="3" name="Content Placeholder 2">
            <a:extLst>
              <a:ext uri="{FF2B5EF4-FFF2-40B4-BE49-F238E27FC236}">
                <a16:creationId xmlns:a16="http://schemas.microsoft.com/office/drawing/2014/main" id="{1F3B0B03-C550-CD4B-BCE4-EE8EFF816E22}"/>
              </a:ext>
            </a:extLst>
          </p:cNvPr>
          <p:cNvSpPr>
            <a:spLocks noGrp="1"/>
          </p:cNvSpPr>
          <p:nvPr>
            <p:ph idx="1"/>
          </p:nvPr>
        </p:nvSpPr>
        <p:spPr/>
        <p:txBody>
          <a:bodyPr>
            <a:normAutofit/>
          </a:bodyPr>
          <a:lstStyle/>
          <a:p>
            <a:pPr>
              <a:buFont typeface="Arial" panose="020B0604020202020204" pitchFamily="34" charset="0"/>
              <a:buChar char="•"/>
            </a:pPr>
            <a:r>
              <a:rPr lang="en-US" sz="3200" dirty="0"/>
              <a:t>Over </a:t>
            </a:r>
            <a:r>
              <a:rPr lang="en-US" sz="3200" b="1" dirty="0">
                <a:solidFill>
                  <a:srgbClr val="DC00DC"/>
                </a:solidFill>
              </a:rPr>
              <a:t>23</a:t>
            </a:r>
            <a:r>
              <a:rPr lang="en-US" sz="3200" dirty="0"/>
              <a:t> teams submitted!</a:t>
            </a:r>
          </a:p>
          <a:p>
            <a:pPr>
              <a:buFont typeface="Arial" panose="020B0604020202020204" pitchFamily="34" charset="0"/>
              <a:buChar char="•"/>
            </a:pPr>
            <a:r>
              <a:rPr lang="en-US" sz="3200" dirty="0"/>
              <a:t>The </a:t>
            </a:r>
            <a:r>
              <a:rPr lang="en-US" sz="3200" b="1" dirty="0">
                <a:solidFill>
                  <a:srgbClr val="DC00DC"/>
                </a:solidFill>
              </a:rPr>
              <a:t>rank</a:t>
            </a:r>
            <a:r>
              <a:rPr lang="en-US" sz="3200" dirty="0">
                <a:solidFill>
                  <a:srgbClr val="DC00DC"/>
                </a:solidFill>
              </a:rPr>
              <a:t> </a:t>
            </a:r>
            <a:r>
              <a:rPr lang="en-US" sz="3200" dirty="0"/>
              <a:t>was determined by sorting by the </a:t>
            </a:r>
            <a:r>
              <a:rPr lang="en-US" sz="3200" b="1" dirty="0"/>
              <a:t>minimum rank of the score in any of the three metrics</a:t>
            </a:r>
            <a:r>
              <a:rPr lang="en-US" sz="3200" dirty="0"/>
              <a:t>, where ties were broken by considering the second (and then third) smallest ranks. </a:t>
            </a:r>
          </a:p>
          <a:p>
            <a:pPr>
              <a:buFont typeface="Arial" panose="020B0604020202020204" pitchFamily="34" charset="0"/>
              <a:buChar char="•"/>
            </a:pPr>
            <a:r>
              <a:rPr lang="en-US" sz="3600" i="1" dirty="0">
                <a:highlight>
                  <a:srgbClr val="FFFF00"/>
                </a:highlight>
              </a:rPr>
              <a:t>The top </a:t>
            </a:r>
            <a:r>
              <a:rPr lang="en-US" sz="3600" b="1" i="1" dirty="0">
                <a:solidFill>
                  <a:srgbClr val="DC00DC"/>
                </a:solidFill>
                <a:highlight>
                  <a:srgbClr val="FFFF00"/>
                </a:highlight>
              </a:rPr>
              <a:t>7</a:t>
            </a:r>
            <a:r>
              <a:rPr lang="en-US" sz="3600" i="1" dirty="0">
                <a:highlight>
                  <a:srgbClr val="FFFF00"/>
                </a:highlight>
              </a:rPr>
              <a:t> teams made it to the next round </a:t>
            </a:r>
          </a:p>
          <a:p>
            <a:pPr>
              <a:buFont typeface="Arial" panose="020B0604020202020204" pitchFamily="34" charset="0"/>
              <a:buChar char="•"/>
            </a:pPr>
            <a:endParaRPr lang="en-US" sz="3200" dirty="0">
              <a:solidFill>
                <a:srgbClr val="DC00DC"/>
              </a:solidFill>
            </a:endParaRPr>
          </a:p>
        </p:txBody>
      </p:sp>
      <p:sp>
        <p:nvSpPr>
          <p:cNvPr id="5" name="TextBox 4">
            <a:extLst>
              <a:ext uri="{FF2B5EF4-FFF2-40B4-BE49-F238E27FC236}">
                <a16:creationId xmlns:a16="http://schemas.microsoft.com/office/drawing/2014/main" id="{C3ED433F-8E13-E74D-99B1-8AC069E15955}"/>
              </a:ext>
            </a:extLst>
          </p:cNvPr>
          <p:cNvSpPr txBox="1"/>
          <p:nvPr/>
        </p:nvSpPr>
        <p:spPr>
          <a:xfrm>
            <a:off x="1024128" y="1561612"/>
            <a:ext cx="2357792" cy="523220"/>
          </a:xfrm>
          <a:prstGeom prst="rect">
            <a:avLst/>
          </a:prstGeom>
          <a:noFill/>
        </p:spPr>
        <p:txBody>
          <a:bodyPr wrap="square" rtlCol="0">
            <a:spAutoFit/>
          </a:bodyPr>
          <a:lstStyle/>
          <a:p>
            <a:r>
              <a:rPr lang="en-US" sz="2800" i="1" dirty="0"/>
              <a:t>RESULTS</a:t>
            </a:r>
          </a:p>
        </p:txBody>
      </p:sp>
      <p:pic>
        <p:nvPicPr>
          <p:cNvPr id="6" name="Picture 5">
            <a:extLst>
              <a:ext uri="{FF2B5EF4-FFF2-40B4-BE49-F238E27FC236}">
                <a16:creationId xmlns:a16="http://schemas.microsoft.com/office/drawing/2014/main" id="{91AFD73B-6D19-D64E-BAE5-6D23DF74416D}"/>
              </a:ext>
            </a:extLst>
          </p:cNvPr>
          <p:cNvPicPr>
            <a:picLocks noChangeAspect="1"/>
          </p:cNvPicPr>
          <p:nvPr/>
        </p:nvPicPr>
        <p:blipFill>
          <a:blip r:embed="rId3"/>
          <a:stretch>
            <a:fillRect/>
          </a:stretch>
        </p:blipFill>
        <p:spPr>
          <a:xfrm>
            <a:off x="7671924" y="740463"/>
            <a:ext cx="1938942" cy="1938942"/>
          </a:xfrm>
          <a:prstGeom prst="rect">
            <a:avLst/>
          </a:prstGeom>
        </p:spPr>
      </p:pic>
    </p:spTree>
    <p:extLst>
      <p:ext uri="{BB962C8B-B14F-4D97-AF65-F5344CB8AC3E}">
        <p14:creationId xmlns:p14="http://schemas.microsoft.com/office/powerpoint/2010/main" val="12168308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solidFill>
                  <a:srgbClr val="DC00DC"/>
                </a:solidFill>
              </a:rPr>
              <a:t>HUGGING FACE</a:t>
            </a:r>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p:txBody>
          <a:bodyPr>
            <a:normAutofit/>
          </a:bodyPr>
          <a:lstStyle/>
          <a:p>
            <a:pPr lvl="1">
              <a:buFont typeface="Arial" panose="020B0604020202020204" pitchFamily="34" charset="0"/>
              <a:buChar char="•"/>
            </a:pPr>
            <a:r>
              <a:rPr lang="en-US" sz="3200" b="1" dirty="0"/>
              <a:t>while best at the automatic evaluations </a:t>
            </a:r>
            <a:r>
              <a:rPr lang="en-US" sz="3200" dirty="0"/>
              <a:t>– seems to ask </a:t>
            </a:r>
            <a:r>
              <a:rPr lang="en-US" sz="3200" b="1" dirty="0">
                <a:solidFill>
                  <a:srgbClr val="DC00DC"/>
                </a:solidFill>
              </a:rPr>
              <a:t>too many questions</a:t>
            </a:r>
          </a:p>
          <a:p>
            <a:pPr lvl="1">
              <a:buFont typeface="Arial" panose="020B0604020202020204" pitchFamily="34" charset="0"/>
              <a:buChar char="•"/>
            </a:pPr>
            <a:r>
              <a:rPr lang="en-US" sz="2800" dirty="0"/>
              <a:t>This can make the conversations feel disjointed</a:t>
            </a:r>
          </a:p>
        </p:txBody>
      </p:sp>
      <p:sp>
        <p:nvSpPr>
          <p:cNvPr id="12" name="Content Placeholder 11">
            <a:extLst>
              <a:ext uri="{FF2B5EF4-FFF2-40B4-BE49-F238E27FC236}">
                <a16:creationId xmlns:a16="http://schemas.microsoft.com/office/drawing/2014/main" id="{1E7CDD0D-C168-0E49-986E-1326E991B88E}"/>
              </a:ext>
            </a:extLst>
          </p:cNvPr>
          <p:cNvSpPr>
            <a:spLocks noGrp="1"/>
          </p:cNvSpPr>
          <p:nvPr>
            <p:ph sz="half" idx="2"/>
          </p:nvPr>
        </p:nvSpPr>
        <p:spPr/>
        <p:txBody>
          <a:bodyPr/>
          <a:lstStyle/>
          <a:p>
            <a:endParaRPr lang="en-US" dirty="0"/>
          </a:p>
        </p:txBody>
      </p:sp>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pic>
        <p:nvPicPr>
          <p:cNvPr id="10" name="Picture 9">
            <a:extLst>
              <a:ext uri="{FF2B5EF4-FFF2-40B4-BE49-F238E27FC236}">
                <a16:creationId xmlns:a16="http://schemas.microsoft.com/office/drawing/2014/main" id="{1987174F-C799-4449-8263-BC0DC7C94E8E}"/>
              </a:ext>
            </a:extLst>
          </p:cNvPr>
          <p:cNvPicPr>
            <a:picLocks noChangeAspect="1"/>
          </p:cNvPicPr>
          <p:nvPr/>
        </p:nvPicPr>
        <p:blipFill>
          <a:blip r:embed="rId3"/>
          <a:stretch>
            <a:fillRect/>
          </a:stretch>
        </p:blipFill>
        <p:spPr>
          <a:xfrm>
            <a:off x="5701386" y="-70711"/>
            <a:ext cx="3788506" cy="6928711"/>
          </a:xfrm>
          <a:prstGeom prst="rect">
            <a:avLst/>
          </a:prstGeom>
        </p:spPr>
      </p:pic>
      <p:sp>
        <p:nvSpPr>
          <p:cNvPr id="13" name="TextBox 12">
            <a:extLst>
              <a:ext uri="{FF2B5EF4-FFF2-40B4-BE49-F238E27FC236}">
                <a16:creationId xmlns:a16="http://schemas.microsoft.com/office/drawing/2014/main" id="{256AB813-E2F8-8144-97B9-1332FA67545E}"/>
              </a:ext>
            </a:extLst>
          </p:cNvPr>
          <p:cNvSpPr txBox="1"/>
          <p:nvPr/>
        </p:nvSpPr>
        <p:spPr>
          <a:xfrm rot="471907">
            <a:off x="9975693" y="3075317"/>
            <a:ext cx="1957641" cy="523220"/>
          </a:xfrm>
          <a:prstGeom prst="rect">
            <a:avLst/>
          </a:prstGeom>
          <a:noFill/>
        </p:spPr>
        <p:txBody>
          <a:bodyPr wrap="square" rtlCol="0">
            <a:spAutoFit/>
          </a:bodyPr>
          <a:lstStyle/>
          <a:p>
            <a:r>
              <a:rPr lang="en-US" sz="2800" b="1" dirty="0">
                <a:highlight>
                  <a:srgbClr val="FFFF00"/>
                </a:highlight>
              </a:rPr>
              <a:t>SCORE: 2/4</a:t>
            </a:r>
          </a:p>
        </p:txBody>
      </p:sp>
      <p:sp>
        <p:nvSpPr>
          <p:cNvPr id="9" name="TextBox 8">
            <a:extLst>
              <a:ext uri="{FF2B5EF4-FFF2-40B4-BE49-F238E27FC236}">
                <a16:creationId xmlns:a16="http://schemas.microsoft.com/office/drawing/2014/main" id="{B10E18C8-D5A9-8848-B5A1-6BF918080E50}"/>
              </a:ext>
            </a:extLst>
          </p:cNvPr>
          <p:cNvSpPr txBox="1"/>
          <p:nvPr/>
        </p:nvSpPr>
        <p:spPr>
          <a:xfrm rot="594055">
            <a:off x="9962612" y="3745208"/>
            <a:ext cx="2479729" cy="371959"/>
          </a:xfrm>
          <a:prstGeom prst="rect">
            <a:avLst/>
          </a:prstGeom>
          <a:noFill/>
        </p:spPr>
        <p:txBody>
          <a:bodyPr wrap="square" rtlCol="0">
            <a:spAutoFit/>
          </a:bodyPr>
          <a:lstStyle/>
          <a:p>
            <a:r>
              <a:rPr lang="en-US" b="1" dirty="0">
                <a:solidFill>
                  <a:srgbClr val="00B0F0"/>
                </a:solidFill>
              </a:rPr>
              <a:t>BOT IN BLUE</a:t>
            </a:r>
          </a:p>
        </p:txBody>
      </p:sp>
      <p:sp>
        <p:nvSpPr>
          <p:cNvPr id="11" name="TextBox 10">
            <a:extLst>
              <a:ext uri="{FF2B5EF4-FFF2-40B4-BE49-F238E27FC236}">
                <a16:creationId xmlns:a16="http://schemas.microsoft.com/office/drawing/2014/main" id="{6B29B8A8-3D75-C349-A23C-E1E9B89C6E09}"/>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605174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solidFill>
                  <a:srgbClr val="DC00DC"/>
                </a:solidFill>
              </a:rPr>
              <a:t>LOST IN CONVERSATION</a:t>
            </a:r>
          </a:p>
        </p:txBody>
      </p:sp>
      <p:sp>
        <p:nvSpPr>
          <p:cNvPr id="8" name="Content Placeholder 7">
            <a:extLst>
              <a:ext uri="{FF2B5EF4-FFF2-40B4-BE49-F238E27FC236}">
                <a16:creationId xmlns:a16="http://schemas.microsoft.com/office/drawing/2014/main" id="{673FA865-9FAC-2E4C-8071-F14A3067F214}"/>
              </a:ext>
            </a:extLst>
          </p:cNvPr>
          <p:cNvSpPr>
            <a:spLocks noGrp="1"/>
          </p:cNvSpPr>
          <p:nvPr>
            <p:ph sz="half" idx="1"/>
          </p:nvPr>
        </p:nvSpPr>
        <p:spPr/>
        <p:txBody>
          <a:bodyPr>
            <a:normAutofit/>
          </a:bodyPr>
          <a:lstStyle/>
          <a:p>
            <a:pPr>
              <a:buFont typeface="Arial" panose="020B0604020202020204" pitchFamily="34" charset="0"/>
              <a:buChar char="•"/>
            </a:pPr>
            <a:r>
              <a:rPr lang="en-US" sz="3200" dirty="0"/>
              <a:t> Seems to be good at answering questions </a:t>
            </a:r>
            <a:endParaRPr lang="en-US" sz="3200" b="1" dirty="0"/>
          </a:p>
          <a:p>
            <a:pPr>
              <a:buFont typeface="Arial" panose="020B0604020202020204" pitchFamily="34" charset="0"/>
              <a:buChar char="•"/>
            </a:pPr>
            <a:endParaRPr lang="en-US" sz="2400" dirty="0"/>
          </a:p>
        </p:txBody>
      </p:sp>
      <p:pic>
        <p:nvPicPr>
          <p:cNvPr id="4" name="Content Placeholder 3">
            <a:extLst>
              <a:ext uri="{FF2B5EF4-FFF2-40B4-BE49-F238E27FC236}">
                <a16:creationId xmlns:a16="http://schemas.microsoft.com/office/drawing/2014/main" id="{BEC6F0E9-C85A-1F4D-80BA-7495FC4AB930}"/>
              </a:ext>
            </a:extLst>
          </p:cNvPr>
          <p:cNvPicPr>
            <a:picLocks noGrp="1" noChangeAspect="1"/>
          </p:cNvPicPr>
          <p:nvPr>
            <p:ph sz="half" idx="2"/>
          </p:nvPr>
        </p:nvPicPr>
        <p:blipFill>
          <a:blip r:embed="rId3"/>
          <a:stretch>
            <a:fillRect/>
          </a:stretch>
        </p:blipFill>
        <p:spPr>
          <a:xfrm>
            <a:off x="5768466" y="0"/>
            <a:ext cx="4180633" cy="6803982"/>
          </a:xfrm>
        </p:spPr>
      </p:pic>
      <p:sp>
        <p:nvSpPr>
          <p:cNvPr id="5" name="TextBox 4">
            <a:extLst>
              <a:ext uri="{FF2B5EF4-FFF2-40B4-BE49-F238E27FC236}">
                <a16:creationId xmlns:a16="http://schemas.microsoft.com/office/drawing/2014/main" id="{9FDDAC14-73FF-0342-9EF9-38F3EB4E7625}"/>
              </a:ext>
            </a:extLst>
          </p:cNvPr>
          <p:cNvSpPr txBox="1"/>
          <p:nvPr/>
        </p:nvSpPr>
        <p:spPr>
          <a:xfrm>
            <a:off x="1024127" y="1561612"/>
            <a:ext cx="4054193" cy="523220"/>
          </a:xfrm>
          <a:prstGeom prst="rect">
            <a:avLst/>
          </a:prstGeom>
          <a:noFill/>
        </p:spPr>
        <p:txBody>
          <a:bodyPr wrap="square" rtlCol="0">
            <a:spAutoFit/>
          </a:bodyPr>
          <a:lstStyle/>
          <a:p>
            <a:r>
              <a:rPr lang="en-US" sz="2800" i="1" dirty="0"/>
              <a:t>Mechanical Turk RESULTS</a:t>
            </a:r>
          </a:p>
        </p:txBody>
      </p:sp>
      <p:sp>
        <p:nvSpPr>
          <p:cNvPr id="7" name="Content Placeholder 3">
            <a:extLst>
              <a:ext uri="{FF2B5EF4-FFF2-40B4-BE49-F238E27FC236}">
                <a16:creationId xmlns:a16="http://schemas.microsoft.com/office/drawing/2014/main" id="{1FCD7BF1-F110-224D-8FDA-B68CCE09AE96}"/>
              </a:ext>
            </a:extLst>
          </p:cNvPr>
          <p:cNvSpPr txBox="1">
            <a:spLocks/>
          </p:cNvSpPr>
          <p:nvPr/>
        </p:nvSpPr>
        <p:spPr>
          <a:xfrm>
            <a:off x="1234440" y="2286000"/>
            <a:ext cx="475488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b="1" dirty="0"/>
          </a:p>
        </p:txBody>
      </p:sp>
      <p:sp>
        <p:nvSpPr>
          <p:cNvPr id="13" name="TextBox 12">
            <a:extLst>
              <a:ext uri="{FF2B5EF4-FFF2-40B4-BE49-F238E27FC236}">
                <a16:creationId xmlns:a16="http://schemas.microsoft.com/office/drawing/2014/main" id="{256AB813-E2F8-8144-97B9-1332FA67545E}"/>
              </a:ext>
            </a:extLst>
          </p:cNvPr>
          <p:cNvSpPr txBox="1"/>
          <p:nvPr/>
        </p:nvSpPr>
        <p:spPr>
          <a:xfrm rot="471907">
            <a:off x="9975693" y="3075317"/>
            <a:ext cx="1957641" cy="523220"/>
          </a:xfrm>
          <a:prstGeom prst="rect">
            <a:avLst/>
          </a:prstGeom>
          <a:noFill/>
        </p:spPr>
        <p:txBody>
          <a:bodyPr wrap="square" rtlCol="0">
            <a:spAutoFit/>
          </a:bodyPr>
          <a:lstStyle/>
          <a:p>
            <a:r>
              <a:rPr lang="en-US" sz="2800" b="1" dirty="0">
                <a:highlight>
                  <a:srgbClr val="FFFF00"/>
                </a:highlight>
              </a:rPr>
              <a:t>SCORE: 4/4</a:t>
            </a:r>
          </a:p>
        </p:txBody>
      </p:sp>
      <p:sp>
        <p:nvSpPr>
          <p:cNvPr id="9" name="TextBox 8">
            <a:extLst>
              <a:ext uri="{FF2B5EF4-FFF2-40B4-BE49-F238E27FC236}">
                <a16:creationId xmlns:a16="http://schemas.microsoft.com/office/drawing/2014/main" id="{A0298CA4-D50B-6442-AA0D-BF1951BBD9EC}"/>
              </a:ext>
            </a:extLst>
          </p:cNvPr>
          <p:cNvSpPr txBox="1"/>
          <p:nvPr/>
        </p:nvSpPr>
        <p:spPr>
          <a:xfrm rot="594055">
            <a:off x="9962612" y="3745208"/>
            <a:ext cx="2479729" cy="371959"/>
          </a:xfrm>
          <a:prstGeom prst="rect">
            <a:avLst/>
          </a:prstGeom>
          <a:noFill/>
        </p:spPr>
        <p:txBody>
          <a:bodyPr wrap="square" rtlCol="0">
            <a:spAutoFit/>
          </a:bodyPr>
          <a:lstStyle/>
          <a:p>
            <a:r>
              <a:rPr lang="en-US" b="1" dirty="0">
                <a:solidFill>
                  <a:srgbClr val="92D050"/>
                </a:solidFill>
              </a:rPr>
              <a:t>BOT IN GREEN</a:t>
            </a:r>
          </a:p>
        </p:txBody>
      </p:sp>
      <p:sp>
        <p:nvSpPr>
          <p:cNvPr id="10" name="TextBox 9">
            <a:extLst>
              <a:ext uri="{FF2B5EF4-FFF2-40B4-BE49-F238E27FC236}">
                <a16:creationId xmlns:a16="http://schemas.microsoft.com/office/drawing/2014/main" id="{675B0457-8E30-674A-8542-E705BE763A2C}"/>
              </a:ext>
            </a:extLst>
          </p:cNvPr>
          <p:cNvSpPr txBox="1"/>
          <p:nvPr/>
        </p:nvSpPr>
        <p:spPr>
          <a:xfrm>
            <a:off x="1091503" y="614058"/>
            <a:ext cx="717184" cy="400110"/>
          </a:xfrm>
          <a:prstGeom prst="rect">
            <a:avLst/>
          </a:prstGeom>
          <a:noFill/>
        </p:spPr>
        <p:txBody>
          <a:bodyPr wrap="none" rtlCol="0">
            <a:spAutoFit/>
          </a:bodyPr>
          <a:lstStyle/>
          <a:p>
            <a:r>
              <a:rPr lang="en-US" sz="2000" dirty="0"/>
              <a:t>Team</a:t>
            </a:r>
          </a:p>
        </p:txBody>
      </p:sp>
    </p:spTree>
    <p:extLst>
      <p:ext uri="{BB962C8B-B14F-4D97-AF65-F5344CB8AC3E}">
        <p14:creationId xmlns:p14="http://schemas.microsoft.com/office/powerpoint/2010/main" val="6364754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a:xfrm>
            <a:off x="1871151" y="632912"/>
            <a:ext cx="9720072" cy="1499616"/>
          </a:xfrm>
        </p:spPr>
        <p:txBody>
          <a:bodyPr/>
          <a:lstStyle/>
          <a:p>
            <a:r>
              <a:rPr lang="en-US" dirty="0" err="1"/>
              <a:t>STuff</a:t>
            </a:r>
            <a:r>
              <a:rPr lang="en-US" dirty="0"/>
              <a:t> MY BOT SAYS</a:t>
            </a:r>
          </a:p>
        </p:txBody>
      </p:sp>
      <p:pic>
        <p:nvPicPr>
          <p:cNvPr id="7" name="Content Placeholder 6">
            <a:extLst>
              <a:ext uri="{FF2B5EF4-FFF2-40B4-BE49-F238E27FC236}">
                <a16:creationId xmlns:a16="http://schemas.microsoft.com/office/drawing/2014/main" id="{923B5F7B-DF4C-FB49-965B-89BAE571B39D}"/>
              </a:ext>
            </a:extLst>
          </p:cNvPr>
          <p:cNvPicPr>
            <a:picLocks noGrp="1" noChangeAspect="1"/>
          </p:cNvPicPr>
          <p:nvPr>
            <p:ph idx="1"/>
          </p:nvPr>
        </p:nvPicPr>
        <p:blipFill>
          <a:blip r:embed="rId3"/>
          <a:stretch>
            <a:fillRect/>
          </a:stretch>
        </p:blipFill>
        <p:spPr>
          <a:xfrm>
            <a:off x="505186" y="2084832"/>
            <a:ext cx="4270354" cy="3097666"/>
          </a:xfrm>
        </p:spPr>
      </p:pic>
      <p:pic>
        <p:nvPicPr>
          <p:cNvPr id="9" name="Picture 8">
            <a:extLst>
              <a:ext uri="{FF2B5EF4-FFF2-40B4-BE49-F238E27FC236}">
                <a16:creationId xmlns:a16="http://schemas.microsoft.com/office/drawing/2014/main" id="{38CBA546-5F06-CB4A-B545-E3764754C8B9}"/>
              </a:ext>
            </a:extLst>
          </p:cNvPr>
          <p:cNvPicPr>
            <a:picLocks noChangeAspect="1"/>
          </p:cNvPicPr>
          <p:nvPr/>
        </p:nvPicPr>
        <p:blipFill>
          <a:blip r:embed="rId4"/>
          <a:stretch>
            <a:fillRect/>
          </a:stretch>
        </p:blipFill>
        <p:spPr>
          <a:xfrm>
            <a:off x="5789386" y="217222"/>
            <a:ext cx="5684157" cy="1667493"/>
          </a:xfrm>
          <a:prstGeom prst="rect">
            <a:avLst/>
          </a:prstGeom>
        </p:spPr>
      </p:pic>
      <p:pic>
        <p:nvPicPr>
          <p:cNvPr id="12" name="Picture 11">
            <a:extLst>
              <a:ext uri="{FF2B5EF4-FFF2-40B4-BE49-F238E27FC236}">
                <a16:creationId xmlns:a16="http://schemas.microsoft.com/office/drawing/2014/main" id="{CBB80293-3F9B-EB43-9D81-411AFDEF1851}"/>
              </a:ext>
            </a:extLst>
          </p:cNvPr>
          <p:cNvPicPr>
            <a:picLocks noChangeAspect="1"/>
          </p:cNvPicPr>
          <p:nvPr/>
        </p:nvPicPr>
        <p:blipFill>
          <a:blip r:embed="rId5"/>
          <a:stretch>
            <a:fillRect/>
          </a:stretch>
        </p:blipFill>
        <p:spPr>
          <a:xfrm>
            <a:off x="7728328" y="4495209"/>
            <a:ext cx="4463672" cy="2248808"/>
          </a:xfrm>
          <a:prstGeom prst="rect">
            <a:avLst/>
          </a:prstGeom>
        </p:spPr>
      </p:pic>
      <p:pic>
        <p:nvPicPr>
          <p:cNvPr id="16" name="Picture 15">
            <a:extLst>
              <a:ext uri="{FF2B5EF4-FFF2-40B4-BE49-F238E27FC236}">
                <a16:creationId xmlns:a16="http://schemas.microsoft.com/office/drawing/2014/main" id="{3294BD2A-1993-3E4D-BEEF-5AFB8F215472}"/>
              </a:ext>
            </a:extLst>
          </p:cNvPr>
          <p:cNvPicPr>
            <a:picLocks noChangeAspect="1"/>
          </p:cNvPicPr>
          <p:nvPr/>
        </p:nvPicPr>
        <p:blipFill>
          <a:blip r:embed="rId6"/>
          <a:stretch>
            <a:fillRect/>
          </a:stretch>
        </p:blipFill>
        <p:spPr>
          <a:xfrm>
            <a:off x="4626429" y="2331367"/>
            <a:ext cx="3133441" cy="4003841"/>
          </a:xfrm>
          <a:prstGeom prst="rect">
            <a:avLst/>
          </a:prstGeom>
        </p:spPr>
      </p:pic>
      <p:pic>
        <p:nvPicPr>
          <p:cNvPr id="18" name="Picture 17">
            <a:extLst>
              <a:ext uri="{FF2B5EF4-FFF2-40B4-BE49-F238E27FC236}">
                <a16:creationId xmlns:a16="http://schemas.microsoft.com/office/drawing/2014/main" id="{8F2CBAD0-71A7-B34C-938C-EB22B5F8B7FD}"/>
              </a:ext>
            </a:extLst>
          </p:cNvPr>
          <p:cNvPicPr>
            <a:picLocks noChangeAspect="1"/>
          </p:cNvPicPr>
          <p:nvPr/>
        </p:nvPicPr>
        <p:blipFill>
          <a:blip r:embed="rId7"/>
          <a:stretch>
            <a:fillRect/>
          </a:stretch>
        </p:blipFill>
        <p:spPr>
          <a:xfrm>
            <a:off x="156029" y="5480148"/>
            <a:ext cx="4470400" cy="1219200"/>
          </a:xfrm>
          <a:prstGeom prst="rect">
            <a:avLst/>
          </a:prstGeom>
        </p:spPr>
      </p:pic>
      <p:pic>
        <p:nvPicPr>
          <p:cNvPr id="20" name="Picture 19">
            <a:extLst>
              <a:ext uri="{FF2B5EF4-FFF2-40B4-BE49-F238E27FC236}">
                <a16:creationId xmlns:a16="http://schemas.microsoft.com/office/drawing/2014/main" id="{611B34DF-CBAE-D04E-BE91-09892A8A4F2F}"/>
              </a:ext>
            </a:extLst>
          </p:cNvPr>
          <p:cNvPicPr>
            <a:picLocks noChangeAspect="1"/>
          </p:cNvPicPr>
          <p:nvPr/>
        </p:nvPicPr>
        <p:blipFill>
          <a:blip r:embed="rId8"/>
          <a:stretch>
            <a:fillRect/>
          </a:stretch>
        </p:blipFill>
        <p:spPr>
          <a:xfrm>
            <a:off x="7470545" y="1903885"/>
            <a:ext cx="4568148" cy="2391207"/>
          </a:xfrm>
          <a:prstGeom prst="rect">
            <a:avLst/>
          </a:prstGeom>
        </p:spPr>
      </p:pic>
      <p:pic>
        <p:nvPicPr>
          <p:cNvPr id="22" name="Picture 21">
            <a:extLst>
              <a:ext uri="{FF2B5EF4-FFF2-40B4-BE49-F238E27FC236}">
                <a16:creationId xmlns:a16="http://schemas.microsoft.com/office/drawing/2014/main" id="{2AE5D20E-4EFD-ED42-918A-AB0DBFAB36BB}"/>
              </a:ext>
            </a:extLst>
          </p:cNvPr>
          <p:cNvPicPr>
            <a:picLocks noChangeAspect="1"/>
          </p:cNvPicPr>
          <p:nvPr/>
        </p:nvPicPr>
        <p:blipFill>
          <a:blip r:embed="rId9"/>
          <a:stretch>
            <a:fillRect/>
          </a:stretch>
        </p:blipFill>
        <p:spPr>
          <a:xfrm>
            <a:off x="5789386" y="1204396"/>
            <a:ext cx="304956" cy="319604"/>
          </a:xfrm>
          <a:prstGeom prst="rect">
            <a:avLst/>
          </a:prstGeom>
        </p:spPr>
      </p:pic>
      <p:pic>
        <p:nvPicPr>
          <p:cNvPr id="23" name="Picture 22">
            <a:extLst>
              <a:ext uri="{FF2B5EF4-FFF2-40B4-BE49-F238E27FC236}">
                <a16:creationId xmlns:a16="http://schemas.microsoft.com/office/drawing/2014/main" id="{8C36FE9A-1ACF-D541-A4C8-BAAC48C34A07}"/>
              </a:ext>
            </a:extLst>
          </p:cNvPr>
          <p:cNvPicPr>
            <a:picLocks noChangeAspect="1"/>
          </p:cNvPicPr>
          <p:nvPr/>
        </p:nvPicPr>
        <p:blipFill>
          <a:blip r:embed="rId9"/>
          <a:stretch>
            <a:fillRect/>
          </a:stretch>
        </p:blipFill>
        <p:spPr>
          <a:xfrm>
            <a:off x="584649" y="2961722"/>
            <a:ext cx="262903" cy="275531"/>
          </a:xfrm>
          <a:prstGeom prst="rect">
            <a:avLst/>
          </a:prstGeom>
        </p:spPr>
      </p:pic>
      <p:pic>
        <p:nvPicPr>
          <p:cNvPr id="24" name="Picture 23">
            <a:extLst>
              <a:ext uri="{FF2B5EF4-FFF2-40B4-BE49-F238E27FC236}">
                <a16:creationId xmlns:a16="http://schemas.microsoft.com/office/drawing/2014/main" id="{EE185B09-E01A-E240-BCD2-6E0255E41DE3}"/>
              </a:ext>
            </a:extLst>
          </p:cNvPr>
          <p:cNvPicPr>
            <a:picLocks noChangeAspect="1"/>
          </p:cNvPicPr>
          <p:nvPr/>
        </p:nvPicPr>
        <p:blipFill>
          <a:blip r:embed="rId9"/>
          <a:stretch>
            <a:fillRect/>
          </a:stretch>
        </p:blipFill>
        <p:spPr>
          <a:xfrm>
            <a:off x="591827" y="4343582"/>
            <a:ext cx="248546" cy="260484"/>
          </a:xfrm>
          <a:prstGeom prst="rect">
            <a:avLst/>
          </a:prstGeom>
        </p:spPr>
      </p:pic>
      <p:pic>
        <p:nvPicPr>
          <p:cNvPr id="25" name="Picture 24">
            <a:extLst>
              <a:ext uri="{FF2B5EF4-FFF2-40B4-BE49-F238E27FC236}">
                <a16:creationId xmlns:a16="http://schemas.microsoft.com/office/drawing/2014/main" id="{3C238707-7F84-0146-9316-0EEFBD145B74}"/>
              </a:ext>
            </a:extLst>
          </p:cNvPr>
          <p:cNvPicPr>
            <a:picLocks noChangeAspect="1"/>
          </p:cNvPicPr>
          <p:nvPr/>
        </p:nvPicPr>
        <p:blipFill>
          <a:blip r:embed="rId9"/>
          <a:stretch>
            <a:fillRect/>
          </a:stretch>
        </p:blipFill>
        <p:spPr>
          <a:xfrm>
            <a:off x="8186781" y="2147092"/>
            <a:ext cx="276888" cy="290188"/>
          </a:xfrm>
          <a:prstGeom prst="rect">
            <a:avLst/>
          </a:prstGeom>
        </p:spPr>
      </p:pic>
      <p:pic>
        <p:nvPicPr>
          <p:cNvPr id="26" name="Picture 25">
            <a:extLst>
              <a:ext uri="{FF2B5EF4-FFF2-40B4-BE49-F238E27FC236}">
                <a16:creationId xmlns:a16="http://schemas.microsoft.com/office/drawing/2014/main" id="{7A102DCB-7DE0-EF4A-88AE-476A62C0C429}"/>
              </a:ext>
            </a:extLst>
          </p:cNvPr>
          <p:cNvPicPr>
            <a:picLocks noChangeAspect="1"/>
          </p:cNvPicPr>
          <p:nvPr/>
        </p:nvPicPr>
        <p:blipFill>
          <a:blip r:embed="rId9"/>
          <a:stretch>
            <a:fillRect/>
          </a:stretch>
        </p:blipFill>
        <p:spPr>
          <a:xfrm>
            <a:off x="8237832" y="3237253"/>
            <a:ext cx="280017" cy="293467"/>
          </a:xfrm>
          <a:prstGeom prst="rect">
            <a:avLst/>
          </a:prstGeom>
        </p:spPr>
      </p:pic>
      <p:pic>
        <p:nvPicPr>
          <p:cNvPr id="27" name="Picture 26">
            <a:extLst>
              <a:ext uri="{FF2B5EF4-FFF2-40B4-BE49-F238E27FC236}">
                <a16:creationId xmlns:a16="http://schemas.microsoft.com/office/drawing/2014/main" id="{B034D0D9-7379-5743-A1B9-1CA322EED4D0}"/>
              </a:ext>
            </a:extLst>
          </p:cNvPr>
          <p:cNvPicPr>
            <a:picLocks noChangeAspect="1"/>
          </p:cNvPicPr>
          <p:nvPr/>
        </p:nvPicPr>
        <p:blipFill>
          <a:blip r:embed="rId9"/>
          <a:stretch>
            <a:fillRect/>
          </a:stretch>
        </p:blipFill>
        <p:spPr>
          <a:xfrm>
            <a:off x="7592006" y="5155803"/>
            <a:ext cx="301482" cy="315963"/>
          </a:xfrm>
          <a:prstGeom prst="rect">
            <a:avLst/>
          </a:prstGeom>
        </p:spPr>
      </p:pic>
      <p:pic>
        <p:nvPicPr>
          <p:cNvPr id="28" name="Picture 27">
            <a:extLst>
              <a:ext uri="{FF2B5EF4-FFF2-40B4-BE49-F238E27FC236}">
                <a16:creationId xmlns:a16="http://schemas.microsoft.com/office/drawing/2014/main" id="{99CD6683-F671-0F43-95CE-F521926EC965}"/>
              </a:ext>
            </a:extLst>
          </p:cNvPr>
          <p:cNvPicPr>
            <a:picLocks noChangeAspect="1"/>
          </p:cNvPicPr>
          <p:nvPr/>
        </p:nvPicPr>
        <p:blipFill>
          <a:blip r:embed="rId9"/>
          <a:stretch>
            <a:fillRect/>
          </a:stretch>
        </p:blipFill>
        <p:spPr>
          <a:xfrm>
            <a:off x="7592006" y="6132359"/>
            <a:ext cx="312897" cy="341044"/>
          </a:xfrm>
          <a:prstGeom prst="rect">
            <a:avLst/>
          </a:prstGeom>
        </p:spPr>
      </p:pic>
      <p:pic>
        <p:nvPicPr>
          <p:cNvPr id="29" name="Picture 28">
            <a:extLst>
              <a:ext uri="{FF2B5EF4-FFF2-40B4-BE49-F238E27FC236}">
                <a16:creationId xmlns:a16="http://schemas.microsoft.com/office/drawing/2014/main" id="{56B3C367-640C-034A-9583-902602B0A580}"/>
              </a:ext>
            </a:extLst>
          </p:cNvPr>
          <p:cNvPicPr>
            <a:picLocks noChangeAspect="1"/>
          </p:cNvPicPr>
          <p:nvPr/>
        </p:nvPicPr>
        <p:blipFill>
          <a:blip r:embed="rId9"/>
          <a:stretch>
            <a:fillRect/>
          </a:stretch>
        </p:blipFill>
        <p:spPr>
          <a:xfrm>
            <a:off x="670977" y="5846321"/>
            <a:ext cx="353151" cy="384919"/>
          </a:xfrm>
          <a:prstGeom prst="rect">
            <a:avLst/>
          </a:prstGeom>
        </p:spPr>
      </p:pic>
      <p:pic>
        <p:nvPicPr>
          <p:cNvPr id="30" name="Picture 29">
            <a:extLst>
              <a:ext uri="{FF2B5EF4-FFF2-40B4-BE49-F238E27FC236}">
                <a16:creationId xmlns:a16="http://schemas.microsoft.com/office/drawing/2014/main" id="{C73E7745-181C-5C46-B2C0-BE76E4362292}"/>
              </a:ext>
            </a:extLst>
          </p:cNvPr>
          <p:cNvPicPr>
            <a:picLocks noChangeAspect="1"/>
          </p:cNvPicPr>
          <p:nvPr/>
        </p:nvPicPr>
        <p:blipFill>
          <a:blip r:embed="rId9"/>
          <a:stretch>
            <a:fillRect/>
          </a:stretch>
        </p:blipFill>
        <p:spPr>
          <a:xfrm>
            <a:off x="4560539" y="3093774"/>
            <a:ext cx="312897" cy="341044"/>
          </a:xfrm>
          <a:prstGeom prst="rect">
            <a:avLst/>
          </a:prstGeom>
        </p:spPr>
      </p:pic>
      <p:pic>
        <p:nvPicPr>
          <p:cNvPr id="31" name="Picture 30">
            <a:extLst>
              <a:ext uri="{FF2B5EF4-FFF2-40B4-BE49-F238E27FC236}">
                <a16:creationId xmlns:a16="http://schemas.microsoft.com/office/drawing/2014/main" id="{CCFC9B2B-6233-E14A-88A9-AE8F17611521}"/>
              </a:ext>
            </a:extLst>
          </p:cNvPr>
          <p:cNvPicPr>
            <a:picLocks noChangeAspect="1"/>
          </p:cNvPicPr>
          <p:nvPr/>
        </p:nvPicPr>
        <p:blipFill>
          <a:blip r:embed="rId9"/>
          <a:stretch>
            <a:fillRect/>
          </a:stretch>
        </p:blipFill>
        <p:spPr>
          <a:xfrm>
            <a:off x="4519650" y="3856181"/>
            <a:ext cx="312897" cy="341044"/>
          </a:xfrm>
          <a:prstGeom prst="rect">
            <a:avLst/>
          </a:prstGeom>
        </p:spPr>
      </p:pic>
      <p:pic>
        <p:nvPicPr>
          <p:cNvPr id="32" name="Picture 31">
            <a:extLst>
              <a:ext uri="{FF2B5EF4-FFF2-40B4-BE49-F238E27FC236}">
                <a16:creationId xmlns:a16="http://schemas.microsoft.com/office/drawing/2014/main" id="{AADF8154-45E1-1E4C-8A69-F333C4DEF23E}"/>
              </a:ext>
            </a:extLst>
          </p:cNvPr>
          <p:cNvPicPr>
            <a:picLocks noChangeAspect="1"/>
          </p:cNvPicPr>
          <p:nvPr/>
        </p:nvPicPr>
        <p:blipFill>
          <a:blip r:embed="rId9"/>
          <a:stretch>
            <a:fillRect/>
          </a:stretch>
        </p:blipFill>
        <p:spPr>
          <a:xfrm>
            <a:off x="4520651" y="4865123"/>
            <a:ext cx="312897" cy="341044"/>
          </a:xfrm>
          <a:prstGeom prst="rect">
            <a:avLst/>
          </a:prstGeom>
        </p:spPr>
      </p:pic>
      <p:pic>
        <p:nvPicPr>
          <p:cNvPr id="33" name="Picture 32">
            <a:extLst>
              <a:ext uri="{FF2B5EF4-FFF2-40B4-BE49-F238E27FC236}">
                <a16:creationId xmlns:a16="http://schemas.microsoft.com/office/drawing/2014/main" id="{552C3535-750D-B84B-B854-7A816CE75CB5}"/>
              </a:ext>
            </a:extLst>
          </p:cNvPr>
          <p:cNvPicPr>
            <a:picLocks noChangeAspect="1"/>
          </p:cNvPicPr>
          <p:nvPr/>
        </p:nvPicPr>
        <p:blipFill>
          <a:blip r:embed="rId9"/>
          <a:stretch>
            <a:fillRect/>
          </a:stretch>
        </p:blipFill>
        <p:spPr>
          <a:xfrm>
            <a:off x="4490108" y="5748704"/>
            <a:ext cx="312897" cy="341044"/>
          </a:xfrm>
          <a:prstGeom prst="rect">
            <a:avLst/>
          </a:prstGeom>
        </p:spPr>
      </p:pic>
      <p:pic>
        <p:nvPicPr>
          <p:cNvPr id="5" name="Picture 4">
            <a:extLst>
              <a:ext uri="{FF2B5EF4-FFF2-40B4-BE49-F238E27FC236}">
                <a16:creationId xmlns:a16="http://schemas.microsoft.com/office/drawing/2014/main" id="{DD8F60CE-C92E-1D43-B592-BE8CCF25986F}"/>
              </a:ext>
            </a:extLst>
          </p:cNvPr>
          <p:cNvPicPr>
            <a:picLocks noChangeAspect="1"/>
          </p:cNvPicPr>
          <p:nvPr/>
        </p:nvPicPr>
        <p:blipFill>
          <a:blip r:embed="rId10"/>
          <a:stretch>
            <a:fillRect/>
          </a:stretch>
        </p:blipFill>
        <p:spPr>
          <a:xfrm rot="20710991">
            <a:off x="187239" y="487970"/>
            <a:ext cx="1728330" cy="1728330"/>
          </a:xfrm>
          <a:prstGeom prst="rect">
            <a:avLst/>
          </a:prstGeom>
        </p:spPr>
      </p:pic>
    </p:spTree>
    <p:extLst>
      <p:ext uri="{BB962C8B-B14F-4D97-AF65-F5344CB8AC3E}">
        <p14:creationId xmlns:p14="http://schemas.microsoft.com/office/powerpoint/2010/main" val="1832066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pic>
        <p:nvPicPr>
          <p:cNvPr id="6" name="Content Placeholder 5">
            <a:extLst>
              <a:ext uri="{FF2B5EF4-FFF2-40B4-BE49-F238E27FC236}">
                <a16:creationId xmlns:a16="http://schemas.microsoft.com/office/drawing/2014/main" id="{2E087AB1-277D-554A-BD0A-F65CC582F012}"/>
              </a:ext>
            </a:extLst>
          </p:cNvPr>
          <p:cNvPicPr>
            <a:picLocks noGrp="1" noChangeAspect="1"/>
          </p:cNvPicPr>
          <p:nvPr>
            <p:ph idx="1"/>
          </p:nvPr>
        </p:nvPicPr>
        <p:blipFill>
          <a:blip r:embed="rId3"/>
          <a:stretch>
            <a:fillRect/>
          </a:stretch>
        </p:blipFill>
        <p:spPr>
          <a:xfrm>
            <a:off x="1024128" y="2301114"/>
            <a:ext cx="9492610" cy="4022725"/>
          </a:xfrm>
        </p:spPr>
      </p:pic>
      <p:sp>
        <p:nvSpPr>
          <p:cNvPr id="5" name="TextBox 4">
            <a:extLst>
              <a:ext uri="{FF2B5EF4-FFF2-40B4-BE49-F238E27FC236}">
                <a16:creationId xmlns:a16="http://schemas.microsoft.com/office/drawing/2014/main" id="{C3ED433F-8E13-E74D-99B1-8AC069E15955}"/>
              </a:ext>
            </a:extLst>
          </p:cNvPr>
          <p:cNvSpPr txBox="1"/>
          <p:nvPr/>
        </p:nvSpPr>
        <p:spPr>
          <a:xfrm>
            <a:off x="1024128" y="1561612"/>
            <a:ext cx="2357792" cy="523220"/>
          </a:xfrm>
          <a:prstGeom prst="rect">
            <a:avLst/>
          </a:prstGeom>
          <a:noFill/>
        </p:spPr>
        <p:txBody>
          <a:bodyPr wrap="square" rtlCol="0">
            <a:spAutoFit/>
          </a:bodyPr>
          <a:lstStyle/>
          <a:p>
            <a:r>
              <a:rPr lang="en-US" sz="2800" i="1" dirty="0"/>
              <a:t>RESULTS</a:t>
            </a:r>
          </a:p>
        </p:txBody>
      </p:sp>
    </p:spTree>
    <p:extLst>
      <p:ext uri="{BB962C8B-B14F-4D97-AF65-F5344CB8AC3E}">
        <p14:creationId xmlns:p14="http://schemas.microsoft.com/office/powerpoint/2010/main" val="436850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sp>
        <p:nvSpPr>
          <p:cNvPr id="5" name="TextBox 4">
            <a:extLst>
              <a:ext uri="{FF2B5EF4-FFF2-40B4-BE49-F238E27FC236}">
                <a16:creationId xmlns:a16="http://schemas.microsoft.com/office/drawing/2014/main" id="{C3ED433F-8E13-E74D-99B1-8AC069E15955}"/>
              </a:ext>
            </a:extLst>
          </p:cNvPr>
          <p:cNvSpPr txBox="1"/>
          <p:nvPr/>
        </p:nvSpPr>
        <p:spPr>
          <a:xfrm>
            <a:off x="1024128" y="1561612"/>
            <a:ext cx="2357792" cy="523220"/>
          </a:xfrm>
          <a:prstGeom prst="rect">
            <a:avLst/>
          </a:prstGeom>
          <a:noFill/>
        </p:spPr>
        <p:txBody>
          <a:bodyPr wrap="square" rtlCol="0">
            <a:spAutoFit/>
          </a:bodyPr>
          <a:lstStyle/>
          <a:p>
            <a:r>
              <a:rPr lang="en-US" sz="2800" i="1" dirty="0"/>
              <a:t>RESULTS</a:t>
            </a:r>
          </a:p>
        </p:txBody>
      </p:sp>
      <p:pic>
        <p:nvPicPr>
          <p:cNvPr id="8" name="Content Placeholder 7">
            <a:extLst>
              <a:ext uri="{FF2B5EF4-FFF2-40B4-BE49-F238E27FC236}">
                <a16:creationId xmlns:a16="http://schemas.microsoft.com/office/drawing/2014/main" id="{CCA05B2A-8F13-9646-8CA2-AB3D780C2DAC}"/>
              </a:ext>
            </a:extLst>
          </p:cNvPr>
          <p:cNvPicPr>
            <a:picLocks noGrp="1" noChangeAspect="1"/>
          </p:cNvPicPr>
          <p:nvPr>
            <p:ph idx="1"/>
          </p:nvPr>
        </p:nvPicPr>
        <p:blipFill>
          <a:blip r:embed="rId2"/>
          <a:stretch>
            <a:fillRect/>
          </a:stretch>
        </p:blipFill>
        <p:spPr>
          <a:xfrm>
            <a:off x="1715445" y="2286000"/>
            <a:ext cx="7851003" cy="4288318"/>
          </a:xfrm>
        </p:spPr>
      </p:pic>
    </p:spTree>
    <p:extLst>
      <p:ext uri="{BB962C8B-B14F-4D97-AF65-F5344CB8AC3E}">
        <p14:creationId xmlns:p14="http://schemas.microsoft.com/office/powerpoint/2010/main" val="1605667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Automatic Evaluation </a:t>
            </a:r>
          </a:p>
        </p:txBody>
      </p:sp>
      <p:sp>
        <p:nvSpPr>
          <p:cNvPr id="5" name="TextBox 4">
            <a:extLst>
              <a:ext uri="{FF2B5EF4-FFF2-40B4-BE49-F238E27FC236}">
                <a16:creationId xmlns:a16="http://schemas.microsoft.com/office/drawing/2014/main" id="{C3ED433F-8E13-E74D-99B1-8AC069E15955}"/>
              </a:ext>
            </a:extLst>
          </p:cNvPr>
          <p:cNvSpPr txBox="1"/>
          <p:nvPr/>
        </p:nvSpPr>
        <p:spPr>
          <a:xfrm>
            <a:off x="1024128" y="1561612"/>
            <a:ext cx="2357792" cy="523220"/>
          </a:xfrm>
          <a:prstGeom prst="rect">
            <a:avLst/>
          </a:prstGeom>
          <a:noFill/>
        </p:spPr>
        <p:txBody>
          <a:bodyPr wrap="square" rtlCol="0">
            <a:spAutoFit/>
          </a:bodyPr>
          <a:lstStyle/>
          <a:p>
            <a:r>
              <a:rPr lang="en-US" sz="2800" i="1" dirty="0"/>
              <a:t>RESULTS</a:t>
            </a:r>
          </a:p>
        </p:txBody>
      </p:sp>
      <p:pic>
        <p:nvPicPr>
          <p:cNvPr id="7" name="Content Placeholder 6">
            <a:extLst>
              <a:ext uri="{FF2B5EF4-FFF2-40B4-BE49-F238E27FC236}">
                <a16:creationId xmlns:a16="http://schemas.microsoft.com/office/drawing/2014/main" id="{41BB105F-7F71-294C-B90C-1D4CB812CFAC}"/>
              </a:ext>
            </a:extLst>
          </p:cNvPr>
          <p:cNvPicPr>
            <a:picLocks noGrp="1" noChangeAspect="1"/>
          </p:cNvPicPr>
          <p:nvPr>
            <p:ph idx="1"/>
          </p:nvPr>
        </p:nvPicPr>
        <p:blipFill>
          <a:blip r:embed="rId2"/>
          <a:stretch>
            <a:fillRect/>
          </a:stretch>
        </p:blipFill>
        <p:spPr>
          <a:xfrm>
            <a:off x="1841680" y="2286000"/>
            <a:ext cx="8084778" cy="4022725"/>
          </a:xfrm>
        </p:spPr>
      </p:pic>
    </p:spTree>
    <p:extLst>
      <p:ext uri="{BB962C8B-B14F-4D97-AF65-F5344CB8AC3E}">
        <p14:creationId xmlns:p14="http://schemas.microsoft.com/office/powerpoint/2010/main" val="3158445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p:txBody>
          <a:bodyPr/>
          <a:lstStyle/>
          <a:p>
            <a:r>
              <a:rPr lang="en-US" dirty="0"/>
              <a:t>Further Analysis</a:t>
            </a:r>
          </a:p>
        </p:txBody>
      </p:sp>
      <p:sp>
        <p:nvSpPr>
          <p:cNvPr id="5" name="TextBox 4">
            <a:extLst>
              <a:ext uri="{FF2B5EF4-FFF2-40B4-BE49-F238E27FC236}">
                <a16:creationId xmlns:a16="http://schemas.microsoft.com/office/drawing/2014/main" id="{FC12E1E2-8695-3D4E-AC78-15C0232EE919}"/>
              </a:ext>
            </a:extLst>
          </p:cNvPr>
          <p:cNvSpPr txBox="1"/>
          <p:nvPr/>
        </p:nvSpPr>
        <p:spPr>
          <a:xfrm>
            <a:off x="1024128" y="1561612"/>
            <a:ext cx="6062472" cy="523220"/>
          </a:xfrm>
          <a:prstGeom prst="rect">
            <a:avLst/>
          </a:prstGeom>
          <a:noFill/>
        </p:spPr>
        <p:txBody>
          <a:bodyPr wrap="square" rtlCol="0">
            <a:spAutoFit/>
          </a:bodyPr>
          <a:lstStyle/>
          <a:p>
            <a:r>
              <a:rPr lang="en-US" sz="2800" i="1" dirty="0"/>
              <a:t>DISTRACTOR CANDIDATES</a:t>
            </a:r>
          </a:p>
        </p:txBody>
      </p:sp>
      <p:sp>
        <p:nvSpPr>
          <p:cNvPr id="12" name="TextBox 11">
            <a:extLst>
              <a:ext uri="{FF2B5EF4-FFF2-40B4-BE49-F238E27FC236}">
                <a16:creationId xmlns:a16="http://schemas.microsoft.com/office/drawing/2014/main" id="{DAC649E3-CAB0-CD4C-B5D4-69226E36D1C7}"/>
              </a:ext>
            </a:extLst>
          </p:cNvPr>
          <p:cNvSpPr txBox="1"/>
          <p:nvPr/>
        </p:nvSpPr>
        <p:spPr>
          <a:xfrm>
            <a:off x="7228114" y="2933212"/>
            <a:ext cx="4637315"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Added the </a:t>
            </a:r>
            <a:r>
              <a:rPr lang="en-US" sz="2400" b="1" dirty="0"/>
              <a:t>last partner message </a:t>
            </a:r>
            <a:r>
              <a:rPr lang="en-US" sz="2400" dirty="0"/>
              <a:t>to the list of candidates to rank as a distractor</a:t>
            </a:r>
          </a:p>
          <a:p>
            <a:pPr marL="285750" indent="-285750">
              <a:buFont typeface="Arial" panose="020B0604020202020204" pitchFamily="34" charset="0"/>
              <a:buChar char="•"/>
            </a:pPr>
            <a:r>
              <a:rPr lang="en-US" sz="2400" dirty="0">
                <a:highlight>
                  <a:srgbClr val="FFFF00"/>
                </a:highlight>
              </a:rPr>
              <a:t>The </a:t>
            </a:r>
            <a:r>
              <a:rPr lang="en-US" sz="2400" b="1" dirty="0">
                <a:solidFill>
                  <a:srgbClr val="DC00DC"/>
                </a:solidFill>
                <a:highlight>
                  <a:srgbClr val="FFFF00"/>
                </a:highlight>
              </a:rPr>
              <a:t>Hugging Face </a:t>
            </a:r>
            <a:r>
              <a:rPr lang="en-US" sz="2400" dirty="0">
                <a:highlight>
                  <a:srgbClr val="FFFF00"/>
                </a:highlight>
              </a:rPr>
              <a:t>model was </a:t>
            </a:r>
            <a:r>
              <a:rPr lang="en-US" sz="2400" b="1" dirty="0">
                <a:highlight>
                  <a:srgbClr val="FFFF00"/>
                </a:highlight>
              </a:rPr>
              <a:t>most resistant </a:t>
            </a:r>
            <a:r>
              <a:rPr lang="en-US" sz="2400" dirty="0">
                <a:highlight>
                  <a:srgbClr val="FFFF00"/>
                </a:highlight>
              </a:rPr>
              <a:t>to this type of attack</a:t>
            </a:r>
          </a:p>
        </p:txBody>
      </p:sp>
      <p:pic>
        <p:nvPicPr>
          <p:cNvPr id="7" name="Content Placeholder 6">
            <a:extLst>
              <a:ext uri="{FF2B5EF4-FFF2-40B4-BE49-F238E27FC236}">
                <a16:creationId xmlns:a16="http://schemas.microsoft.com/office/drawing/2014/main" id="{EA2122B6-57AE-B842-B874-151E1035C28B}"/>
              </a:ext>
            </a:extLst>
          </p:cNvPr>
          <p:cNvPicPr>
            <a:picLocks noGrp="1" noChangeAspect="1"/>
          </p:cNvPicPr>
          <p:nvPr>
            <p:ph idx="1"/>
          </p:nvPr>
        </p:nvPicPr>
        <p:blipFill>
          <a:blip r:embed="rId3"/>
          <a:stretch>
            <a:fillRect/>
          </a:stretch>
        </p:blipFill>
        <p:spPr>
          <a:xfrm>
            <a:off x="808374" y="2251586"/>
            <a:ext cx="6278226" cy="4185484"/>
          </a:xfrm>
        </p:spPr>
      </p:pic>
      <p:pic>
        <p:nvPicPr>
          <p:cNvPr id="4" name="Picture 3">
            <a:extLst>
              <a:ext uri="{FF2B5EF4-FFF2-40B4-BE49-F238E27FC236}">
                <a16:creationId xmlns:a16="http://schemas.microsoft.com/office/drawing/2014/main" id="{7C42ECFE-60BA-F14B-A64B-E1129F96C871}"/>
              </a:ext>
            </a:extLst>
          </p:cNvPr>
          <p:cNvPicPr>
            <a:picLocks noChangeAspect="1"/>
          </p:cNvPicPr>
          <p:nvPr/>
        </p:nvPicPr>
        <p:blipFill>
          <a:blip r:embed="rId4"/>
          <a:stretch>
            <a:fillRect/>
          </a:stretch>
        </p:blipFill>
        <p:spPr>
          <a:xfrm>
            <a:off x="5260497" y="668694"/>
            <a:ext cx="1582892" cy="1582892"/>
          </a:xfrm>
          <a:prstGeom prst="rect">
            <a:avLst/>
          </a:prstGeom>
        </p:spPr>
      </p:pic>
    </p:spTree>
    <p:extLst>
      <p:ext uri="{BB962C8B-B14F-4D97-AF65-F5344CB8AC3E}">
        <p14:creationId xmlns:p14="http://schemas.microsoft.com/office/powerpoint/2010/main" val="3114495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59BF-73D7-F444-BEF8-02415E184249}"/>
              </a:ext>
            </a:extLst>
          </p:cNvPr>
          <p:cNvSpPr>
            <a:spLocks noGrp="1"/>
          </p:cNvSpPr>
          <p:nvPr>
            <p:ph type="title"/>
          </p:nvPr>
        </p:nvSpPr>
        <p:spPr>
          <a:xfrm>
            <a:off x="1024128" y="585216"/>
            <a:ext cx="9720072" cy="1499616"/>
          </a:xfrm>
        </p:spPr>
        <p:txBody>
          <a:bodyPr/>
          <a:lstStyle/>
          <a:p>
            <a:r>
              <a:rPr lang="en-US" dirty="0"/>
              <a:t>Further Analysis</a:t>
            </a:r>
          </a:p>
        </p:txBody>
      </p:sp>
      <p:sp>
        <p:nvSpPr>
          <p:cNvPr id="5" name="TextBox 4">
            <a:extLst>
              <a:ext uri="{FF2B5EF4-FFF2-40B4-BE49-F238E27FC236}">
                <a16:creationId xmlns:a16="http://schemas.microsoft.com/office/drawing/2014/main" id="{5FA2D3B7-039D-4B4D-A4D6-B4004FA89CDC}"/>
              </a:ext>
            </a:extLst>
          </p:cNvPr>
          <p:cNvSpPr txBox="1"/>
          <p:nvPr/>
        </p:nvSpPr>
        <p:spPr>
          <a:xfrm>
            <a:off x="1024127" y="1561612"/>
            <a:ext cx="5866530" cy="523220"/>
          </a:xfrm>
          <a:prstGeom prst="rect">
            <a:avLst/>
          </a:prstGeom>
          <a:noFill/>
        </p:spPr>
        <p:txBody>
          <a:bodyPr wrap="square" rtlCol="0">
            <a:spAutoFit/>
          </a:bodyPr>
          <a:lstStyle/>
          <a:p>
            <a:r>
              <a:rPr lang="en-US" sz="2800" i="1" dirty="0"/>
              <a:t>REVISED PERSONAS</a:t>
            </a:r>
          </a:p>
        </p:txBody>
      </p:sp>
      <p:sp>
        <p:nvSpPr>
          <p:cNvPr id="9" name="TextBox 8">
            <a:extLst>
              <a:ext uri="{FF2B5EF4-FFF2-40B4-BE49-F238E27FC236}">
                <a16:creationId xmlns:a16="http://schemas.microsoft.com/office/drawing/2014/main" id="{B3667C43-68E0-444D-9F27-449422809732}"/>
              </a:ext>
            </a:extLst>
          </p:cNvPr>
          <p:cNvSpPr txBox="1"/>
          <p:nvPr/>
        </p:nvSpPr>
        <p:spPr>
          <a:xfrm>
            <a:off x="450937" y="2468080"/>
            <a:ext cx="5248738" cy="3539430"/>
          </a:xfrm>
          <a:prstGeom prst="rect">
            <a:avLst/>
          </a:prstGeom>
          <a:noFill/>
        </p:spPr>
        <p:txBody>
          <a:bodyPr wrap="square" rtlCol="0">
            <a:spAutoFit/>
          </a:bodyPr>
          <a:lstStyle/>
          <a:p>
            <a:pPr marL="285750" indent="-285750">
              <a:buFont typeface="Arial" panose="020B0604020202020204" pitchFamily="34" charset="0"/>
              <a:buChar char="•"/>
            </a:pPr>
            <a:r>
              <a:rPr lang="en-US" sz="3200" b="1" dirty="0">
                <a:highlight>
                  <a:srgbClr val="FFFF00"/>
                </a:highlight>
              </a:rPr>
              <a:t>Can these models understand personas (instead of just copying)?</a:t>
            </a:r>
          </a:p>
          <a:p>
            <a:pPr marL="285750" indent="-285750">
              <a:buFont typeface="Arial" panose="020B0604020202020204" pitchFamily="34" charset="0"/>
              <a:buChar char="•"/>
            </a:pPr>
            <a:endParaRPr lang="en-US" sz="3200" dirty="0"/>
          </a:p>
          <a:p>
            <a:pPr marL="285750" indent="-285750">
              <a:buFont typeface="Arial" panose="020B0604020202020204" pitchFamily="34" charset="0"/>
              <a:buChar char="•"/>
            </a:pPr>
            <a:r>
              <a:rPr lang="en-US" sz="3200" b="1" dirty="0">
                <a:solidFill>
                  <a:srgbClr val="DC00DC"/>
                </a:solidFill>
              </a:rPr>
              <a:t>Hugging Face</a:t>
            </a:r>
            <a:r>
              <a:rPr lang="en-US" sz="3200" dirty="0">
                <a:solidFill>
                  <a:srgbClr val="DC00DC"/>
                </a:solidFill>
              </a:rPr>
              <a:t> </a:t>
            </a:r>
            <a:r>
              <a:rPr lang="en-US" sz="3200" dirty="0"/>
              <a:t>performed the best on the revised test set. </a:t>
            </a:r>
            <a:r>
              <a:rPr lang="en-US" sz="3200" b="1" dirty="0">
                <a:solidFill>
                  <a:srgbClr val="DC00DC"/>
                </a:solidFill>
              </a:rPr>
              <a:t>Little Baby</a:t>
            </a:r>
            <a:r>
              <a:rPr lang="en-US" sz="3200" dirty="0">
                <a:solidFill>
                  <a:srgbClr val="DC00DC"/>
                </a:solidFill>
              </a:rPr>
              <a:t> </a:t>
            </a:r>
            <a:r>
              <a:rPr lang="en-US" sz="3200" dirty="0"/>
              <a:t>close behind.</a:t>
            </a:r>
          </a:p>
        </p:txBody>
      </p:sp>
      <p:sp>
        <p:nvSpPr>
          <p:cNvPr id="12" name="TextBox 11">
            <a:extLst>
              <a:ext uri="{FF2B5EF4-FFF2-40B4-BE49-F238E27FC236}">
                <a16:creationId xmlns:a16="http://schemas.microsoft.com/office/drawing/2014/main" id="{B5F67A51-5717-D74F-9574-DE9DA049A5A6}"/>
              </a:ext>
            </a:extLst>
          </p:cNvPr>
          <p:cNvSpPr txBox="1"/>
          <p:nvPr/>
        </p:nvSpPr>
        <p:spPr>
          <a:xfrm rot="326716">
            <a:off x="5192617" y="926483"/>
            <a:ext cx="7249626" cy="1200329"/>
          </a:xfrm>
          <a:prstGeom prst="rect">
            <a:avLst/>
          </a:prstGeom>
          <a:noFill/>
        </p:spPr>
        <p:txBody>
          <a:bodyPr wrap="square" rtlCol="0">
            <a:spAutoFit/>
          </a:bodyPr>
          <a:lstStyle/>
          <a:p>
            <a:r>
              <a:rPr lang="en-US" b="1" u="sng" dirty="0">
                <a:solidFill>
                  <a:srgbClr val="0070C0"/>
                </a:solidFill>
              </a:rPr>
              <a:t>ORIGINAL </a:t>
            </a:r>
            <a:r>
              <a:rPr lang="en-US" b="1" u="sng" dirty="0">
                <a:sym typeface="Wingdings" pitchFamily="2" charset="2"/>
              </a:rPr>
              <a:t></a:t>
            </a:r>
            <a:r>
              <a:rPr lang="en-US" b="1" u="sng" dirty="0">
                <a:solidFill>
                  <a:srgbClr val="0070C0"/>
                </a:solidFill>
                <a:sym typeface="Wingdings" pitchFamily="2" charset="2"/>
              </a:rPr>
              <a:t> </a:t>
            </a:r>
            <a:r>
              <a:rPr lang="en-US" b="1" u="sng" dirty="0">
                <a:solidFill>
                  <a:srgbClr val="058E41"/>
                </a:solidFill>
                <a:sym typeface="Wingdings" pitchFamily="2" charset="2"/>
              </a:rPr>
              <a:t>REVISED</a:t>
            </a:r>
            <a:endParaRPr lang="en-US" b="1" u="sng" dirty="0">
              <a:solidFill>
                <a:srgbClr val="058E41"/>
              </a:solidFill>
            </a:endParaRPr>
          </a:p>
          <a:p>
            <a:r>
              <a:rPr lang="en-US" b="1" dirty="0">
                <a:solidFill>
                  <a:srgbClr val="0070C0"/>
                </a:solidFill>
              </a:rPr>
              <a:t>I am very shy </a:t>
            </a:r>
            <a:r>
              <a:rPr lang="en-US" b="1" dirty="0">
                <a:sym typeface="Wingdings" pitchFamily="2" charset="2"/>
              </a:rPr>
              <a:t> </a:t>
            </a:r>
            <a:r>
              <a:rPr lang="en-US" b="1" dirty="0">
                <a:solidFill>
                  <a:srgbClr val="058E41"/>
                </a:solidFill>
                <a:sym typeface="Wingdings" pitchFamily="2" charset="2"/>
              </a:rPr>
              <a:t>I am not a social person</a:t>
            </a:r>
          </a:p>
          <a:p>
            <a:r>
              <a:rPr lang="en-US" b="1" dirty="0">
                <a:solidFill>
                  <a:srgbClr val="0070C0"/>
                </a:solidFill>
                <a:sym typeface="Wingdings" pitchFamily="2" charset="2"/>
              </a:rPr>
              <a:t>I just got my nails done</a:t>
            </a:r>
            <a:r>
              <a:rPr lang="en-US" b="1" dirty="0">
                <a:sym typeface="Wingdings" pitchFamily="2" charset="2"/>
              </a:rPr>
              <a:t>  </a:t>
            </a:r>
            <a:r>
              <a:rPr lang="en-US" b="1" dirty="0">
                <a:solidFill>
                  <a:srgbClr val="058E41"/>
                </a:solidFill>
                <a:sym typeface="Wingdings" pitchFamily="2" charset="2"/>
              </a:rPr>
              <a:t>I love to pamper myself on a regular basis </a:t>
            </a:r>
          </a:p>
          <a:p>
            <a:r>
              <a:rPr lang="en-US" b="1" dirty="0">
                <a:solidFill>
                  <a:srgbClr val="0070C0"/>
                </a:solidFill>
                <a:sym typeface="Wingdings" pitchFamily="2" charset="2"/>
              </a:rPr>
              <a:t>I am on a diet now </a:t>
            </a:r>
            <a:r>
              <a:rPr lang="en-US" b="1" dirty="0">
                <a:sym typeface="Wingdings" pitchFamily="2" charset="2"/>
              </a:rPr>
              <a:t> </a:t>
            </a:r>
            <a:r>
              <a:rPr lang="en-US" b="1" dirty="0">
                <a:solidFill>
                  <a:srgbClr val="058E41"/>
                </a:solidFill>
                <a:sym typeface="Wingdings" pitchFamily="2" charset="2"/>
              </a:rPr>
              <a:t>I need to lose weight</a:t>
            </a:r>
            <a:endParaRPr lang="en-US" b="1" dirty="0">
              <a:solidFill>
                <a:srgbClr val="058E41"/>
              </a:solidFill>
            </a:endParaRPr>
          </a:p>
        </p:txBody>
      </p:sp>
      <p:pic>
        <p:nvPicPr>
          <p:cNvPr id="7" name="Content Placeholder 6">
            <a:extLst>
              <a:ext uri="{FF2B5EF4-FFF2-40B4-BE49-F238E27FC236}">
                <a16:creationId xmlns:a16="http://schemas.microsoft.com/office/drawing/2014/main" id="{7014ADE7-2CB8-BE4F-8823-5897B72C34C2}"/>
              </a:ext>
            </a:extLst>
          </p:cNvPr>
          <p:cNvPicPr>
            <a:picLocks noGrp="1" noChangeAspect="1"/>
          </p:cNvPicPr>
          <p:nvPr>
            <p:ph idx="1"/>
          </p:nvPr>
        </p:nvPicPr>
        <p:blipFill>
          <a:blip r:embed="rId3"/>
          <a:stretch>
            <a:fillRect/>
          </a:stretch>
        </p:blipFill>
        <p:spPr>
          <a:xfrm>
            <a:off x="5973816" y="2727026"/>
            <a:ext cx="5425696" cy="3617130"/>
          </a:xfrm>
        </p:spPr>
      </p:pic>
    </p:spTree>
    <p:extLst>
      <p:ext uri="{BB962C8B-B14F-4D97-AF65-F5344CB8AC3E}">
        <p14:creationId xmlns:p14="http://schemas.microsoft.com/office/powerpoint/2010/main" val="38510792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9951</TotalTime>
  <Words>3744</Words>
  <Application>Microsoft Macintosh PowerPoint</Application>
  <PresentationFormat>Widescreen</PresentationFormat>
  <Paragraphs>529</Paragraphs>
  <Slides>42</Slides>
  <Notes>40</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メイリオ</vt:lpstr>
      <vt:lpstr>Arial</vt:lpstr>
      <vt:lpstr>Calibri</vt:lpstr>
      <vt:lpstr>Tw Cen MT</vt:lpstr>
      <vt:lpstr>Tw Cen MT Condensed</vt:lpstr>
      <vt:lpstr>Wingdings</vt:lpstr>
      <vt:lpstr>Wingdings 3</vt:lpstr>
      <vt:lpstr>Integral</vt:lpstr>
      <vt:lpstr>ConvAI2 Competition:  Results and Analysis</vt:lpstr>
      <vt:lpstr>Automatic Evaluation </vt:lpstr>
      <vt:lpstr>Automatic Evaluation </vt:lpstr>
      <vt:lpstr>Automatic Evaluation </vt:lpstr>
      <vt:lpstr>Automatic Evaluation </vt:lpstr>
      <vt:lpstr>Automatic Evaluation </vt:lpstr>
      <vt:lpstr>Automatic Evaluation </vt:lpstr>
      <vt:lpstr>Further Analysis</vt:lpstr>
      <vt:lpstr>Further Analysis</vt:lpstr>
      <vt:lpstr>Human Evaluation </vt:lpstr>
      <vt:lpstr>Human Evaluation </vt:lpstr>
      <vt:lpstr>Human Evaluation </vt:lpstr>
      <vt:lpstr>Human Evaluation </vt:lpstr>
      <vt:lpstr>Human Evaluation </vt:lpstr>
      <vt:lpstr>Human Evaluation </vt:lpstr>
      <vt:lpstr>And the winner is…</vt:lpstr>
      <vt:lpstr>And the winner is…</vt:lpstr>
      <vt:lpstr>Human Evaluation </vt:lpstr>
      <vt:lpstr>Human Evaluation </vt:lpstr>
      <vt:lpstr>Human Evaluation CALIBRATION </vt:lpstr>
      <vt:lpstr>Human Evaluation </vt:lpstr>
      <vt:lpstr>Human Evaluation </vt:lpstr>
      <vt:lpstr>Human Evaluation </vt:lpstr>
      <vt:lpstr>Further Analysis</vt:lpstr>
      <vt:lpstr>Further Analysis</vt:lpstr>
      <vt:lpstr>Further Analysis</vt:lpstr>
      <vt:lpstr>UNDERSTANDING THE HUMAN EVALUATION RESULTS</vt:lpstr>
      <vt:lpstr>BLIND EVALUATION SAMples</vt:lpstr>
      <vt:lpstr>Blind evaluation</vt:lpstr>
      <vt:lpstr>BLIND EVALUATIO</vt:lpstr>
      <vt:lpstr>Blind evaluation</vt:lpstr>
      <vt:lpstr>BLIND EVALUATION</vt:lpstr>
      <vt:lpstr>UNDERSTANDING THE HUMAN EVALUATION RESULTS</vt:lpstr>
      <vt:lpstr>UNDERSTANDING THE EVALUATION RESULTS</vt:lpstr>
      <vt:lpstr>UNDERSTANDING THE EVALUATION RESULTS</vt:lpstr>
      <vt:lpstr>ADAPT Centre</vt:lpstr>
      <vt:lpstr>Happy Minions</vt:lpstr>
      <vt:lpstr>MOHD SHADAB ALAM</vt:lpstr>
      <vt:lpstr>LITTLE BABY (AI小奶娃)</vt:lpstr>
      <vt:lpstr>HUGGING FACE</vt:lpstr>
      <vt:lpstr>LOST IN CONVERSATION</vt:lpstr>
      <vt:lpstr>STuff MY BOT SAYS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ConvAI2 Competition: Results and Analysis</dc:title>
  <dc:creator>Emily Dinan</dc:creator>
  <cp:lastModifiedBy>Emily Dinan</cp:lastModifiedBy>
  <cp:revision>123</cp:revision>
  <dcterms:created xsi:type="dcterms:W3CDTF">2018-11-26T14:27:09Z</dcterms:created>
  <dcterms:modified xsi:type="dcterms:W3CDTF">2018-12-06T15:15:51Z</dcterms:modified>
</cp:coreProperties>
</file>

<file path=docProps/thumbnail.jpeg>
</file>